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1"/>
    <p:sldMasterId id="2147483990" r:id="rId2"/>
    <p:sldMasterId id="2147484002" r:id="rId3"/>
  </p:sldMasterIdLst>
  <p:notesMasterIdLst>
    <p:notesMasterId r:id="rId38"/>
  </p:notesMasterIdLst>
  <p:handoutMasterIdLst>
    <p:handoutMasterId r:id="rId39"/>
  </p:handoutMasterIdLst>
  <p:sldIdLst>
    <p:sldId id="256" r:id="rId4"/>
    <p:sldId id="276" r:id="rId5"/>
    <p:sldId id="268" r:id="rId6"/>
    <p:sldId id="277" r:id="rId7"/>
    <p:sldId id="257" r:id="rId8"/>
    <p:sldId id="284" r:id="rId9"/>
    <p:sldId id="287" r:id="rId10"/>
    <p:sldId id="288" r:id="rId11"/>
    <p:sldId id="258" r:id="rId12"/>
    <p:sldId id="264" r:id="rId13"/>
    <p:sldId id="292" r:id="rId14"/>
    <p:sldId id="293" r:id="rId15"/>
    <p:sldId id="291" r:id="rId16"/>
    <p:sldId id="294" r:id="rId17"/>
    <p:sldId id="295" r:id="rId18"/>
    <p:sldId id="296" r:id="rId19"/>
    <p:sldId id="315" r:id="rId20"/>
    <p:sldId id="304" r:id="rId21"/>
    <p:sldId id="308" r:id="rId22"/>
    <p:sldId id="309" r:id="rId23"/>
    <p:sldId id="310" r:id="rId24"/>
    <p:sldId id="307" r:id="rId25"/>
    <p:sldId id="266" r:id="rId26"/>
    <p:sldId id="271" r:id="rId27"/>
    <p:sldId id="270" r:id="rId28"/>
    <p:sldId id="275" r:id="rId29"/>
    <p:sldId id="280" r:id="rId30"/>
    <p:sldId id="281" r:id="rId31"/>
    <p:sldId id="282" r:id="rId32"/>
    <p:sldId id="259" r:id="rId33"/>
    <p:sldId id="300" r:id="rId34"/>
    <p:sldId id="305" r:id="rId35"/>
    <p:sldId id="318" r:id="rId36"/>
    <p:sldId id="319" r:id="rId37"/>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4A732"/>
    <a:srgbClr val="E4CB32"/>
    <a:srgbClr val="E47C2A"/>
    <a:srgbClr val="F3C24F"/>
    <a:srgbClr val="AB0202"/>
    <a:srgbClr val="E4B230"/>
    <a:srgbClr val="7DFF68"/>
    <a:srgbClr val="EFFA6A"/>
    <a:srgbClr val="E9F369"/>
    <a:srgbClr val="62027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5" autoAdjust="0"/>
    <p:restoredTop sz="92092" autoAdjust="0"/>
  </p:normalViewPr>
  <p:slideViewPr>
    <p:cSldViewPr snapToGrid="0" snapToObjects="1">
      <p:cViewPr>
        <p:scale>
          <a:sx n="103" d="100"/>
          <a:sy n="103" d="100"/>
        </p:scale>
        <p:origin x="-2488" y="-5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EC7D5A0E-A4AA-9A43-917C-930021B99617}" type="datetimeFigureOut">
              <a:rPr lang="en-US" smtClean="0"/>
              <a:t>2015-03-20</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9218BFD8-ABA8-1B4F-B803-49C6F212379E}" type="slidenum">
              <a:rPr lang="en-US" smtClean="0"/>
              <a:t>‹#›</a:t>
            </a:fld>
            <a:endParaRPr lang="en-US"/>
          </a:p>
        </p:txBody>
      </p:sp>
    </p:spTree>
    <p:extLst>
      <p:ext uri="{BB962C8B-B14F-4D97-AF65-F5344CB8AC3E}">
        <p14:creationId xmlns:p14="http://schemas.microsoft.com/office/powerpoint/2010/main" val="4187862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6AA8A7BC-4563-9B45-86E5-03EB978F1749}" type="datetimeFigureOut">
              <a:rPr lang="en-US" smtClean="0"/>
              <a:t>2015-03-20</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5280CD7A-7800-E847-8A83-D699FE8612A0}" type="slidenum">
              <a:rPr lang="en-US" smtClean="0"/>
              <a:t>‹#›</a:t>
            </a:fld>
            <a:endParaRPr lang="en-US"/>
          </a:p>
        </p:txBody>
      </p:sp>
    </p:spTree>
    <p:extLst>
      <p:ext uri="{BB962C8B-B14F-4D97-AF65-F5344CB8AC3E}">
        <p14:creationId xmlns:p14="http://schemas.microsoft.com/office/powerpoint/2010/main" val="154460115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80CD7A-7800-E847-8A83-D699FE8612A0}" type="slidenum">
              <a:rPr lang="en-US" smtClean="0"/>
              <a:t>1</a:t>
            </a:fld>
            <a:endParaRPr lang="en-US"/>
          </a:p>
        </p:txBody>
      </p:sp>
    </p:spTree>
    <p:extLst>
      <p:ext uri="{BB962C8B-B14F-4D97-AF65-F5344CB8AC3E}">
        <p14:creationId xmlns:p14="http://schemas.microsoft.com/office/powerpoint/2010/main" val="2553838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80CD7A-7800-E847-8A83-D699FE8612A0}" type="slidenum">
              <a:rPr lang="en-US" smtClean="0"/>
              <a:t>2</a:t>
            </a:fld>
            <a:endParaRPr lang="en-US"/>
          </a:p>
        </p:txBody>
      </p:sp>
    </p:spTree>
    <p:extLst>
      <p:ext uri="{BB962C8B-B14F-4D97-AF65-F5344CB8AC3E}">
        <p14:creationId xmlns:p14="http://schemas.microsoft.com/office/powerpoint/2010/main" val="132083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80CD7A-7800-E847-8A83-D699FE8612A0}" type="slidenum">
              <a:rPr lang="en-US" smtClean="0"/>
              <a:t>5</a:t>
            </a:fld>
            <a:endParaRPr lang="en-US"/>
          </a:p>
        </p:txBody>
      </p:sp>
    </p:spTree>
    <p:extLst>
      <p:ext uri="{BB962C8B-B14F-4D97-AF65-F5344CB8AC3E}">
        <p14:creationId xmlns:p14="http://schemas.microsoft.com/office/powerpoint/2010/main" val="300067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80CD7A-7800-E847-8A83-D699FE8612A0}" type="slidenum">
              <a:rPr lang="en-US" smtClean="0"/>
              <a:t>6</a:t>
            </a:fld>
            <a:endParaRPr lang="en-US"/>
          </a:p>
        </p:txBody>
      </p:sp>
    </p:spTree>
    <p:extLst>
      <p:ext uri="{BB962C8B-B14F-4D97-AF65-F5344CB8AC3E}">
        <p14:creationId xmlns:p14="http://schemas.microsoft.com/office/powerpoint/2010/main" val="217842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A535BCC2-AB45-0D4B-A94B-328E75B33C89}" type="slidenum">
              <a:rPr lang="en-US">
                <a:latin typeface="Arial" charset="0"/>
              </a:rPr>
              <a:pPr eaLnBrk="1" hangingPunct="1"/>
              <a:t>7</a:t>
            </a:fld>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80CD7A-7800-E847-8A83-D699FE8612A0}" type="slidenum">
              <a:rPr lang="en-US" smtClean="0"/>
              <a:t>9</a:t>
            </a:fld>
            <a:endParaRPr lang="en-US"/>
          </a:p>
        </p:txBody>
      </p:sp>
    </p:spTree>
    <p:extLst>
      <p:ext uri="{BB962C8B-B14F-4D97-AF65-F5344CB8AC3E}">
        <p14:creationId xmlns:p14="http://schemas.microsoft.com/office/powerpoint/2010/main" val="3719596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280CD7A-7800-E847-8A83-D699FE8612A0}" type="slidenum">
              <a:rPr lang="en-US" smtClean="0"/>
              <a:t>23</a:t>
            </a:fld>
            <a:endParaRPr lang="en-US"/>
          </a:p>
        </p:txBody>
      </p:sp>
    </p:spTree>
    <p:extLst>
      <p:ext uri="{BB962C8B-B14F-4D97-AF65-F5344CB8AC3E}">
        <p14:creationId xmlns:p14="http://schemas.microsoft.com/office/powerpoint/2010/main" val="24358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80CD7A-7800-E847-8A83-D699FE8612A0}" type="slidenum">
              <a:rPr lang="en-US" smtClean="0"/>
              <a:t>25</a:t>
            </a:fld>
            <a:endParaRPr lang="en-US"/>
          </a:p>
        </p:txBody>
      </p:sp>
    </p:spTree>
    <p:extLst>
      <p:ext uri="{BB962C8B-B14F-4D97-AF65-F5344CB8AC3E}">
        <p14:creationId xmlns:p14="http://schemas.microsoft.com/office/powerpoint/2010/main" val="534329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FF97C15A-C7EF-5E46-91D7-804DB6CA38F2}"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1372636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ED40BE7-066C-D749-8190-48F8BBE34CE3}"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Tree>
    <p:extLst>
      <p:ext uri="{BB962C8B-B14F-4D97-AF65-F5344CB8AC3E}">
        <p14:creationId xmlns:p14="http://schemas.microsoft.com/office/powerpoint/2010/main" val="3009607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3E7A3139-C62D-4F4C-BBDC-69C3F4753699}"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Tree>
    <p:extLst>
      <p:ext uri="{BB962C8B-B14F-4D97-AF65-F5344CB8AC3E}">
        <p14:creationId xmlns:p14="http://schemas.microsoft.com/office/powerpoint/2010/main" val="1792855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6"/>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chemeClr val="accent1"/>
              </a:gs>
              <a:gs pos="14000">
                <a:schemeClr val="accent1">
                  <a:lumMod val="60000"/>
                  <a:lumOff val="40000"/>
                </a:schemeClr>
              </a:gs>
              <a:gs pos="83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b="1" kern="1200">
              <a:solidFill>
                <a:schemeClr val="lt1"/>
              </a:solidFill>
              <a:latin typeface="+mn-lt"/>
              <a:ea typeface="+mn-ea"/>
              <a:cs typeface="+mn-cs"/>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chemeClr val="accent1">
                  <a:alpha val="0"/>
                </a:schemeClr>
              </a:gs>
              <a:gs pos="57000">
                <a:schemeClr val="accent1">
                  <a:lumMod val="40000"/>
                  <a:lumOff val="60000"/>
                </a:schemeClr>
              </a:gs>
              <a:gs pos="100000">
                <a:schemeClr val="accent1">
                  <a:alpha val="0"/>
                </a:scheme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b="1" kern="1200">
              <a:solidFill>
                <a:schemeClr val="lt1"/>
              </a:solidFill>
              <a:latin typeface="+mn-lt"/>
              <a:ea typeface="+mn-ea"/>
              <a:cs typeface="+mn-cs"/>
            </a:endParaRPr>
          </a:p>
        </p:txBody>
      </p:sp>
      <p:sp>
        <p:nvSpPr>
          <p:cNvPr id="9" name="Freeform 8"/>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3">
                  <a:lumMod val="40000"/>
                  <a:lumOff val="60000"/>
                </a:schemeClr>
              </a:gs>
              <a:gs pos="50000">
                <a:schemeClr val="accent3"/>
              </a:gs>
              <a:gs pos="10000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b="1"/>
          </a:p>
        </p:txBody>
      </p:sp>
      <p:sp>
        <p:nvSpPr>
          <p:cNvPr id="2" name="Title 1"/>
          <p:cNvSpPr>
            <a:spLocks noGrp="1"/>
          </p:cNvSpPr>
          <p:nvPr>
            <p:ph type="ctrTitle"/>
          </p:nvPr>
        </p:nvSpPr>
        <p:spPr>
          <a:xfrm>
            <a:off x="4572000" y="1676400"/>
            <a:ext cx="3886200" cy="1524000"/>
          </a:xfrm>
        </p:spPr>
        <p:txBody>
          <a:bodyPr anchor="b" anchorCtr="0"/>
          <a:lstStyle>
            <a:lvl1pPr algn="l">
              <a:defRPr/>
            </a:lvl1pPr>
          </a:lstStyle>
          <a:p>
            <a:r>
              <a:rPr lang="en-CA" smtClean="0"/>
              <a:t>Click to edit Master title style</a:t>
            </a:r>
            <a:endParaRPr lang="en-US" dirty="0"/>
          </a:p>
        </p:txBody>
      </p:sp>
      <p:sp>
        <p:nvSpPr>
          <p:cNvPr id="3" name="Subtitle 2"/>
          <p:cNvSpPr>
            <a:spLocks noGrp="1"/>
          </p:cNvSpPr>
          <p:nvPr>
            <p:ph type="subTitle" idx="1"/>
          </p:nvPr>
        </p:nvSpPr>
        <p:spPr>
          <a:xfrm>
            <a:off x="4572000" y="3203574"/>
            <a:ext cx="3886200" cy="1825625"/>
          </a:xfrm>
        </p:spPr>
        <p:txBody>
          <a:bodyPr>
            <a:normAutofit/>
          </a:bodyPr>
          <a:lstStyle>
            <a:lvl1pPr marL="0" indent="0" algn="l">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A75CA7C-1A37-564B-A945-C0594E5D3328}"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normAutofit/>
          </a:bodyPr>
          <a:lstStyle/>
          <a:p>
            <a:fld id="{D7E63A33-8271-4DD0-9C48-789913D7C115}"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a:xfrm>
            <a:off x="685800" y="1600201"/>
            <a:ext cx="7772400" cy="373380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9C7CB87-72D5-4A4F-8DC9-96FC9C773CA8}"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Freeform 6"/>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1">
                  <a:lumMod val="40000"/>
                  <a:lumOff val="60000"/>
                </a:schemeClr>
              </a:gs>
              <a:gs pos="50000">
                <a:schemeClr val="accent1"/>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rgbClr val="000000"/>
              </a:gs>
              <a:gs pos="14000">
                <a:srgbClr val="333333"/>
              </a:gs>
              <a:gs pos="83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9" name="Freeform 8"/>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rgbClr val="000000">
                  <a:alpha val="0"/>
                </a:srgbClr>
              </a:gs>
              <a:gs pos="57000">
                <a:srgbClr val="4D4D4D"/>
              </a:gs>
              <a:gs pos="100000">
                <a:srgbClr val="000000">
                  <a:alpha val="0"/>
                </a:srgb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2" name="Title 1"/>
          <p:cNvSpPr>
            <a:spLocks noGrp="1"/>
          </p:cNvSpPr>
          <p:nvPr>
            <p:ph type="title"/>
          </p:nvPr>
        </p:nvSpPr>
        <p:spPr>
          <a:xfrm>
            <a:off x="722313" y="3633787"/>
            <a:ext cx="7772400" cy="1362075"/>
          </a:xfrm>
        </p:spPr>
        <p:txBody>
          <a:bodyPr anchor="t"/>
          <a:lstStyle>
            <a:lvl1pPr algn="l">
              <a:defRPr sz="4000" b="0" i="0" cap="all" baseline="0"/>
            </a:lvl1pPr>
          </a:lstStyle>
          <a:p>
            <a:r>
              <a:rPr lang="en-CA" smtClean="0"/>
              <a:t>Click to edit Master title style</a:t>
            </a:r>
            <a:endParaRPr lang="en-US" dirty="0"/>
          </a:p>
        </p:txBody>
      </p:sp>
      <p:sp>
        <p:nvSpPr>
          <p:cNvPr id="3" name="Text Placeholder 2"/>
          <p:cNvSpPr>
            <a:spLocks noGrp="1"/>
          </p:cNvSpPr>
          <p:nvPr>
            <p:ph type="body" idx="1"/>
          </p:nvPr>
        </p:nvSpPr>
        <p:spPr>
          <a:xfrm>
            <a:off x="722313" y="2133600"/>
            <a:ext cx="7772400" cy="1500187"/>
          </a:xfrm>
        </p:spPr>
        <p:txBody>
          <a:bodyPr anchor="b"/>
          <a:lstStyle>
            <a:lvl1pPr marL="0" indent="0">
              <a:buNone/>
              <a:defRPr sz="200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C99A843-13A1-D24C-ABC9-EB92FA09A218}"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CA" smtClean="0"/>
              <a:t>Click to edit Master title style</a:t>
            </a:r>
            <a:endParaRPr lang="en-US"/>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60EDD37A-AE5B-3444-82A4-A88C1FAC5ADC}"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
        <p:nvSpPr>
          <p:cNvPr id="13" name="Content Placeholder 12"/>
          <p:cNvSpPr>
            <a:spLocks noGrp="1"/>
          </p:cNvSpPr>
          <p:nvPr>
            <p:ph sz="quarter" idx="13"/>
          </p:nvPr>
        </p:nvSpPr>
        <p:spPr>
          <a:xfrm>
            <a:off x="685800" y="1536192"/>
            <a:ext cx="3657600" cy="3877056"/>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15" name="Content Placeholder 14"/>
          <p:cNvSpPr>
            <a:spLocks noGrp="1"/>
          </p:cNvSpPr>
          <p:nvPr>
            <p:ph sz="quarter" idx="14"/>
          </p:nvPr>
        </p:nvSpPr>
        <p:spPr>
          <a:xfrm>
            <a:off x="4800600" y="1536192"/>
            <a:ext cx="3657600" cy="3877056"/>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Freeform 9"/>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1" name="Freeform 10"/>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685800" y="1535113"/>
            <a:ext cx="3657600" cy="639762"/>
          </a:xfrm>
        </p:spPr>
        <p:txBody>
          <a:bodyPr anchor="b">
            <a:normAutofit/>
          </a:bodyPr>
          <a:lstStyle>
            <a:lvl1pPr marL="0" indent="0">
              <a:buNone/>
              <a:defRPr sz="2000" b="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5" name="Text Placeholder 4"/>
          <p:cNvSpPr>
            <a:spLocks noGrp="1"/>
          </p:cNvSpPr>
          <p:nvPr>
            <p:ph type="body" sz="quarter" idx="3"/>
          </p:nvPr>
        </p:nvSpPr>
        <p:spPr>
          <a:xfrm>
            <a:off x="4800600" y="1535113"/>
            <a:ext cx="3657600" cy="639762"/>
          </a:xfrm>
        </p:spPr>
        <p:txBody>
          <a:bodyPr anchor="b">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12" name="Freeform 11"/>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fld id="{D7F71442-BACA-954D-A1CF-2F4B31304336}" type="datetime1">
              <a:rPr lang="en-CA" smtClean="0"/>
              <a:t>2015-03-20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265A3-79E6-D94D-925C-B833F88BBC29}" type="slidenum">
              <a:rPr lang="en-US" smtClean="0"/>
              <a:t>‹#›</a:t>
            </a:fld>
            <a:endParaRPr lang="en-US"/>
          </a:p>
        </p:txBody>
      </p:sp>
      <p:sp>
        <p:nvSpPr>
          <p:cNvPr id="15" name="Content Placeholder 14"/>
          <p:cNvSpPr>
            <a:spLocks noGrp="1"/>
          </p:cNvSpPr>
          <p:nvPr>
            <p:ph sz="quarter" idx="13"/>
          </p:nvPr>
        </p:nvSpPr>
        <p:spPr>
          <a:xfrm>
            <a:off x="685800" y="2209800"/>
            <a:ext cx="3657600" cy="320040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17" name="Content Placeholder 16"/>
          <p:cNvSpPr>
            <a:spLocks noGrp="1"/>
          </p:cNvSpPr>
          <p:nvPr>
            <p:ph sz="quarter" idx="14"/>
          </p:nvPr>
        </p:nvSpPr>
        <p:spPr>
          <a:xfrm>
            <a:off x="4800600" y="2209800"/>
            <a:ext cx="3657600" cy="320040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CA" smtClean="0"/>
              <a:t>Click to edit Master title style</a:t>
            </a:r>
            <a:endParaRPr lang="en-US"/>
          </a:p>
        </p:txBody>
      </p:sp>
      <p:sp>
        <p:nvSpPr>
          <p:cNvPr id="8" name="Freeform 7"/>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54FD6E5D-935D-6347-B8A0-A60DABB0EB35}" type="datetime1">
              <a:rPr lang="en-CA" smtClean="0"/>
              <a:t>2015-03-20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265A3-79E6-D94D-925C-B833F88BBC29}"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reeform 4"/>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6" name="Freeform 5"/>
          <p:cNvSpPr/>
          <p:nvPr/>
        </p:nvSpPr>
        <p:spPr>
          <a:xfrm>
            <a:off x="0" y="5381627"/>
            <a:ext cx="3286124" cy="1207294"/>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96" y="534702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29B23B64-9604-8C43-A5DC-4A3132490F4A}" type="datetime1">
              <a:rPr lang="en-CA" smtClean="0"/>
              <a:t>2015-03-20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265A3-79E6-D94D-925C-B833F88BBC29}"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Freeform 7"/>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CA" smtClean="0"/>
              <a:t>Click to edit Master title style</a:t>
            </a:r>
            <a:endParaRPr lang="en-US" dirty="0"/>
          </a:p>
        </p:txBody>
      </p:sp>
      <p:sp>
        <p:nvSpPr>
          <p:cNvPr id="10" name="Freeform 9"/>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230EB367-32B8-174E-BB17-87CD565F40E3}"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13" name="Content Placeholder 12"/>
          <p:cNvSpPr>
            <a:spLocks noGrp="1"/>
          </p:cNvSpPr>
          <p:nvPr>
            <p:ph sz="quarter" idx="13"/>
          </p:nvPr>
        </p:nvSpPr>
        <p:spPr>
          <a:xfrm>
            <a:off x="4572000" y="609600"/>
            <a:ext cx="3886200" cy="419100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14" name="Text Placeholder 13"/>
          <p:cNvSpPr>
            <a:spLocks noGrp="1"/>
          </p:cNvSpPr>
          <p:nvPr>
            <p:ph type="body" sz="quarter" idx="14"/>
          </p:nvPr>
        </p:nvSpPr>
        <p:spPr>
          <a:xfrm>
            <a:off x="676274" y="1527048"/>
            <a:ext cx="3383280" cy="329184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CA"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D2D4023-17F2-604E-B8EA-AEC329F20216}"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Tree>
    <p:extLst>
      <p:ext uri="{BB962C8B-B14F-4D97-AF65-F5344CB8AC3E}">
        <p14:creationId xmlns:p14="http://schemas.microsoft.com/office/powerpoint/2010/main" val="800830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3" name="Picture Placeholder 2"/>
          <p:cNvSpPr>
            <a:spLocks noGrp="1"/>
          </p:cNvSpPr>
          <p:nvPr>
            <p:ph type="pic" idx="1"/>
          </p:nvPr>
        </p:nvSpPr>
        <p:spPr>
          <a:xfrm>
            <a:off x="4572000" y="609600"/>
            <a:ext cx="3886200" cy="4190999"/>
          </a:xfrm>
          <a:ln w="79375">
            <a:solidFill>
              <a:schemeClr val="tx1"/>
            </a:solidFill>
            <a:miter lim="800000"/>
          </a:ln>
          <a:effectLst>
            <a:outerShdw blurRad="50800" dist="38100" dir="5400000" algn="ctr" rotWithShape="0">
              <a:srgbClr val="000000">
                <a:alpha val="42000"/>
              </a:srgbClr>
            </a:outerShdw>
          </a:effectLst>
        </p:spPr>
        <p:txBody>
          <a:bodyPr>
            <a:normAutofit/>
          </a:bodyPr>
          <a:lstStyle>
            <a:lvl1pPr marL="0" indent="0" algn="ctr">
              <a:buNone/>
              <a:defRPr sz="25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lang="en-US" dirty="0"/>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B0B8AFF-AD9D-5542-913C-C88490FF1BE7}"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
        <p:nvSpPr>
          <p:cNvPr id="14"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CA" smtClean="0"/>
              <a:t>Click to edit Master title style</a:t>
            </a:r>
            <a:endParaRPr lang="en-US" dirty="0"/>
          </a:p>
        </p:txBody>
      </p:sp>
      <p:sp>
        <p:nvSpPr>
          <p:cNvPr id="15" name="Text Placeholder 14"/>
          <p:cNvSpPr>
            <a:spLocks noGrp="1"/>
          </p:cNvSpPr>
          <p:nvPr>
            <p:ph type="body" sz="quarter" idx="14"/>
          </p:nvPr>
        </p:nvSpPr>
        <p:spPr>
          <a:xfrm>
            <a:off x="676656" y="1524000"/>
            <a:ext cx="3381375" cy="329565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CA"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A0BC7B7F-1E54-5E4D-9F0D-F0A9A3371D5E}"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5B311FBD-9048-394E-B161-8575F2940D3A}"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CA"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E7FFF8DB-1328-7E43-999B-7856299CB8CC}" type="datetime1">
              <a:rPr lang="en-CA" smtClean="0"/>
              <a:t>2015-03-20</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3CF553FE-3E9B-5648-934A-A47E5C0837FF}"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CA"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2AD1B703-C5DA-9442-ADE4-6BD715BA2B49}"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CA"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CA"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CB2E0BBE-0267-7840-B39E-9087B7E0AD9F}" type="datetime1">
              <a:rPr lang="en-CA" smtClean="0"/>
              <a:t>2015-03-20</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CA"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CA"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CA"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CA"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93B0AE34-3B53-B544-8535-E25B47A81D73}" type="datetime1">
              <a:rPr lang="en-CA" smtClean="0"/>
              <a:t>2015-03-20</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D7E63A33-8271-4DD0-9C48-789913D7C115}"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Date Placeholder 4"/>
          <p:cNvSpPr>
            <a:spLocks noGrp="1"/>
          </p:cNvSpPr>
          <p:nvPr>
            <p:ph type="dt" sz="half" idx="10"/>
          </p:nvPr>
        </p:nvSpPr>
        <p:spPr/>
        <p:txBody>
          <a:bodyPr/>
          <a:lstStyle/>
          <a:p>
            <a:fld id="{EB4571D1-0771-5749-800B-878B1ACBB6CD}"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CA"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7" name="Date Placeholder 6"/>
          <p:cNvSpPr>
            <a:spLocks noGrp="1"/>
          </p:cNvSpPr>
          <p:nvPr>
            <p:ph type="dt" sz="half" idx="10"/>
          </p:nvPr>
        </p:nvSpPr>
        <p:spPr/>
        <p:txBody>
          <a:bodyPr/>
          <a:lstStyle/>
          <a:p>
            <a:fld id="{C721F9CD-F7AA-C042-9735-522CAD888A17}" type="datetime1">
              <a:rPr lang="en-CA" smtClean="0"/>
              <a:t>2015-03-20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265A3-79E6-D94D-925C-B833F88BBC29}"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7557FE79-EF43-424B-A4E8-E1D477132EE6}"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1790941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Date Placeholder 4"/>
          <p:cNvSpPr>
            <a:spLocks noGrp="1"/>
          </p:cNvSpPr>
          <p:nvPr>
            <p:ph type="dt" sz="half" idx="10"/>
          </p:nvPr>
        </p:nvSpPr>
        <p:spPr/>
        <p:txBody>
          <a:bodyPr/>
          <a:lstStyle/>
          <a:p>
            <a:fld id="{9954755A-19AE-764C-B49C-C046EBC5CBA0}"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3C0265A3-79E6-D94D-925C-B833F88BBC29}"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Date Placeholder 4"/>
          <p:cNvSpPr>
            <a:spLocks noGrp="1"/>
          </p:cNvSpPr>
          <p:nvPr>
            <p:ph type="dt" sz="half" idx="10"/>
          </p:nvPr>
        </p:nvSpPr>
        <p:spPr/>
        <p:txBody>
          <a:bodyPr/>
          <a:lstStyle/>
          <a:p>
            <a:fld id="{B4687233-7AC4-1344-8F11-FC9EB90AF24F}"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CA" smtClean="0"/>
              <a:t>Click to edit Master title style</a:t>
            </a:r>
            <a:endParaRPr/>
          </a:p>
        </p:txBody>
      </p:sp>
      <p:sp>
        <p:nvSpPr>
          <p:cNvPr id="5" name="Date Placeholder 4"/>
          <p:cNvSpPr>
            <a:spLocks noGrp="1"/>
          </p:cNvSpPr>
          <p:nvPr>
            <p:ph type="dt" sz="half" idx="10"/>
          </p:nvPr>
        </p:nvSpPr>
        <p:spPr/>
        <p:txBody>
          <a:bodyPr/>
          <a:lstStyle/>
          <a:p>
            <a:fld id="{42782375-2125-0445-B6D3-E3B3712B5F7A}"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CA" smtClean="0"/>
              <a:t>Click to edit Master title style</a:t>
            </a:r>
            <a:endParaRPr/>
          </a:p>
        </p:txBody>
      </p:sp>
      <p:sp>
        <p:nvSpPr>
          <p:cNvPr id="3" name="Date Placeholder 2"/>
          <p:cNvSpPr>
            <a:spLocks noGrp="1"/>
          </p:cNvSpPr>
          <p:nvPr>
            <p:ph type="dt" sz="half" idx="10"/>
          </p:nvPr>
        </p:nvSpPr>
        <p:spPr/>
        <p:txBody>
          <a:bodyPr/>
          <a:lstStyle/>
          <a:p>
            <a:fld id="{14639092-9DCF-3249-ABFE-C1099C2AA40B}" type="datetime1">
              <a:rPr lang="en-CA" smtClean="0"/>
              <a:t>2015-03-20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265A3-79E6-D94D-925C-B833F88BBC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FA320AFA-10D5-7F44-BB1C-526128E031BB}" type="datetime1">
              <a:rPr lang="en-CA" smtClean="0"/>
              <a:t>2015-03-20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265A3-79E6-D94D-925C-B833F88BBC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CA"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FD0A487A-F0A8-DB4F-90F3-DAB89915B19E}" type="datetime1">
              <a:rPr lang="en-CA" smtClean="0"/>
              <a:t>2015-03-20</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CA"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A09982FF-8AF1-E344-9B81-9F6506A996DD}" type="datetime1">
              <a:rPr lang="en-CA" smtClean="0"/>
              <a:t>2015-03-20</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CA"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C0DA0BD2-80A3-6C43-BA7B-BFE4E962AF75}"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CA"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0E87A78B-0C17-D549-AC0E-3CE1C9094E6C}" type="datetime1">
              <a:rPr lang="en-CA" smtClean="0"/>
              <a:t>2015-03-20</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CA"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CA" smtClean="0"/>
              <a:t>Drag picture to placeholder or click icon to add</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CA"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30EA2367-DF6F-4D42-AA78-708A8C945E63}" type="datetime1">
              <a:rPr lang="en-CA" smtClean="0"/>
              <a:t>2015-03-20</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CA"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CA"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CA"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B69342D9-23DC-8643-8C54-0FB4AA47F0FA}"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Tree>
    <p:extLst>
      <p:ext uri="{BB962C8B-B14F-4D97-AF65-F5344CB8AC3E}">
        <p14:creationId xmlns:p14="http://schemas.microsoft.com/office/powerpoint/2010/main" val="9447576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CA"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F13A8521-D20C-5046-9DAF-799F0005E016}" type="datetime1">
              <a:rPr lang="en-CA" smtClean="0"/>
              <a:t>2015-03-20</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CA"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CA" smtClean="0"/>
              <a:t>Drag picture to placeholder or click icon to add</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CA"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76AD354D-6131-994F-9DBB-ABAF9C01B518}"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CA"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33E693E4-5825-6448-A10E-FD7F74FE0C1E}" type="datetime1">
              <a:rPr lang="en-CA" smtClean="0"/>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265A3-79E6-D94D-925C-B833F88BBC29}"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1788E679-DE67-5144-BFA1-7E48871708B8}" type="datetime1">
              <a:rPr lang="en-CA" smtClean="0"/>
              <a:t>2015-03-20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265A3-79E6-D94D-925C-B833F88BBC29}" type="slidenum">
              <a:rPr lang="en-US" smtClean="0"/>
              <a:t>‹#›</a:t>
            </a:fld>
            <a:endParaRPr lang="en-US"/>
          </a:p>
        </p:txBody>
      </p:sp>
    </p:spTree>
    <p:extLst>
      <p:ext uri="{BB962C8B-B14F-4D97-AF65-F5344CB8AC3E}">
        <p14:creationId xmlns:p14="http://schemas.microsoft.com/office/powerpoint/2010/main" val="126455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CA47A023-7509-C94A-8F47-5612DB74B5C3}" type="datetime1">
              <a:rPr lang="en-CA" smtClean="0"/>
              <a:t>2015-03-20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265A3-79E6-D94D-925C-B833F88BBC29}" type="slidenum">
              <a:rPr lang="en-US" smtClean="0"/>
              <a:t>‹#›</a:t>
            </a:fld>
            <a:endParaRPr lang="en-US"/>
          </a:p>
        </p:txBody>
      </p:sp>
    </p:spTree>
    <p:extLst>
      <p:ext uri="{BB962C8B-B14F-4D97-AF65-F5344CB8AC3E}">
        <p14:creationId xmlns:p14="http://schemas.microsoft.com/office/powerpoint/2010/main" val="2879318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A30B3-C5F1-5F4E-8591-653BB165ECEA}" type="datetime1">
              <a:rPr lang="en-CA" smtClean="0"/>
              <a:t>2015-03-20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265A3-79E6-D94D-925C-B833F88BBC29}" type="slidenum">
              <a:rPr lang="en-US" smtClean="0"/>
              <a:t>‹#›</a:t>
            </a:fld>
            <a:endParaRPr lang="en-US"/>
          </a:p>
        </p:txBody>
      </p:sp>
    </p:spTree>
    <p:extLst>
      <p:ext uri="{BB962C8B-B14F-4D97-AF65-F5344CB8AC3E}">
        <p14:creationId xmlns:p14="http://schemas.microsoft.com/office/powerpoint/2010/main" val="2295425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539F6E4-793F-7A41-A960-8139957D0C85}"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extLst>
      <p:ext uri="{BB962C8B-B14F-4D97-AF65-F5344CB8AC3E}">
        <p14:creationId xmlns:p14="http://schemas.microsoft.com/office/powerpoint/2010/main" val="6135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BBD03AE6-B7E3-A449-84EC-EEA7F5F5E648}" type="datetime1">
              <a:rPr lang="en-CA" smtClean="0"/>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265A3-79E6-D94D-925C-B833F88BBC29}" type="slidenum">
              <a:rPr lang="en-US" smtClean="0"/>
              <a:t>‹#›</a:t>
            </a:fld>
            <a:endParaRPr lang="en-US"/>
          </a:p>
        </p:txBody>
      </p:sp>
    </p:spTree>
    <p:extLst>
      <p:ext uri="{BB962C8B-B14F-4D97-AF65-F5344CB8AC3E}">
        <p14:creationId xmlns:p14="http://schemas.microsoft.com/office/powerpoint/2010/main" val="32048594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theme" Target="../theme/theme3.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F3CC8-0B61-FF46-AD0A-D09CB91A73F6}" type="datetime1">
              <a:rPr lang="en-CA" smtClean="0"/>
              <a:t>2015-03-20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265A3-79E6-D94D-925C-B833F88BBC29}" type="slidenum">
              <a:rPr lang="en-US" smtClean="0"/>
              <a:t>‹#›</a:t>
            </a:fld>
            <a:endParaRPr lang="en-US"/>
          </a:p>
        </p:txBody>
      </p:sp>
    </p:spTree>
    <p:extLst>
      <p:ext uri="{BB962C8B-B14F-4D97-AF65-F5344CB8AC3E}">
        <p14:creationId xmlns:p14="http://schemas.microsoft.com/office/powerpoint/2010/main" val="463348897"/>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13">
              <a:alphaModFix amt="15000"/>
            </a:blip>
            <a:srcRect/>
            <a:tile tx="0" ty="0" sx="76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85800" y="274638"/>
            <a:ext cx="7772400" cy="1143000"/>
          </a:xfrm>
          <a:prstGeom prst="rect">
            <a:avLst/>
          </a:prstGeom>
        </p:spPr>
        <p:txBody>
          <a:bodyPr vert="horz" lIns="0" tIns="45720" rIns="0" bIns="45720" rtlCol="0" anchor="ctr">
            <a:normAutofit/>
          </a:bodyPr>
          <a:lstStyle/>
          <a:p>
            <a:r>
              <a:rPr lang="en-CA" smtClean="0"/>
              <a:t>Click to edit Master title style</a:t>
            </a:r>
            <a:endParaRPr lang="en-US" dirty="0"/>
          </a:p>
        </p:txBody>
      </p:sp>
      <p:sp>
        <p:nvSpPr>
          <p:cNvPr id="3" name="Text Placeholder 2"/>
          <p:cNvSpPr>
            <a:spLocks noGrp="1"/>
          </p:cNvSpPr>
          <p:nvPr>
            <p:ph type="body" idx="1"/>
          </p:nvPr>
        </p:nvSpPr>
        <p:spPr>
          <a:xfrm>
            <a:off x="685800" y="1600200"/>
            <a:ext cx="7772400" cy="4525963"/>
          </a:xfrm>
          <a:prstGeom prst="rect">
            <a:avLst/>
          </a:prstGeom>
        </p:spPr>
        <p:txBody>
          <a:bodyPr vert="horz" lIns="0" tIns="45720" rIns="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2"/>
          </p:nvPr>
        </p:nvSpPr>
        <p:spPr>
          <a:xfrm>
            <a:off x="6400800" y="6416675"/>
            <a:ext cx="1981200" cy="365125"/>
          </a:xfrm>
          <a:prstGeom prst="rect">
            <a:avLst/>
          </a:prstGeom>
        </p:spPr>
        <p:txBody>
          <a:bodyPr vert="horz" lIns="0" tIns="45720" rIns="0" bIns="0" rtlCol="0" anchor="b" anchorCtr="0"/>
          <a:lstStyle>
            <a:lvl1pPr algn="r">
              <a:defRPr lang="en-US" sz="900" kern="1200" cap="all" spc="110" baseline="0" smtClean="0">
                <a:solidFill>
                  <a:srgbClr val="4D4D4D"/>
                </a:solidFill>
                <a:latin typeface="+mn-lt"/>
                <a:ea typeface="+mn-ea"/>
                <a:cs typeface="+mn-cs"/>
              </a:defRPr>
            </a:lvl1pPr>
          </a:lstStyle>
          <a:p>
            <a:fld id="{569FC659-B597-6241-95AD-863439D8F612}" type="datetime1">
              <a:rPr lang="en-CA" smtClean="0"/>
              <a:t>2015-03-20</a:t>
            </a:fld>
            <a:endParaRPr lang="en-US"/>
          </a:p>
        </p:txBody>
      </p:sp>
      <p:sp>
        <p:nvSpPr>
          <p:cNvPr id="5" name="Footer Placeholder 4"/>
          <p:cNvSpPr>
            <a:spLocks noGrp="1"/>
          </p:cNvSpPr>
          <p:nvPr>
            <p:ph type="ftr" sz="quarter" idx="3"/>
          </p:nvPr>
        </p:nvSpPr>
        <p:spPr>
          <a:xfrm>
            <a:off x="228600" y="6416675"/>
            <a:ext cx="2895600" cy="365125"/>
          </a:xfrm>
          <a:prstGeom prst="rect">
            <a:avLst/>
          </a:prstGeom>
        </p:spPr>
        <p:txBody>
          <a:bodyPr vert="horz" lIns="0" tIns="45720" rIns="0" bIns="0" rtlCol="0" anchor="b" anchorCtr="0"/>
          <a:lstStyle>
            <a:lvl1pPr algn="l">
              <a:defRPr sz="900" cap="all" spc="110" baseline="0">
                <a:solidFill>
                  <a:srgbClr val="4D4D4D"/>
                </a:solidFill>
              </a:defRPr>
            </a:lvl1pPr>
          </a:lstStyle>
          <a:p>
            <a:endParaRPr lang="en-US"/>
          </a:p>
        </p:txBody>
      </p:sp>
      <p:sp>
        <p:nvSpPr>
          <p:cNvPr id="6" name="Slide Number Placeholder 5"/>
          <p:cNvSpPr>
            <a:spLocks noGrp="1"/>
          </p:cNvSpPr>
          <p:nvPr>
            <p:ph type="sldNum" sz="quarter" idx="4"/>
          </p:nvPr>
        </p:nvSpPr>
        <p:spPr>
          <a:xfrm>
            <a:off x="8458200" y="6416675"/>
            <a:ext cx="457200" cy="365125"/>
          </a:xfrm>
          <a:prstGeom prst="rect">
            <a:avLst/>
          </a:prstGeom>
        </p:spPr>
        <p:txBody>
          <a:bodyPr vert="horz" lIns="0" tIns="45720" rIns="0" bIns="0" rtlCol="0" anchor="b" anchorCtr="0"/>
          <a:lstStyle>
            <a:lvl1pPr algn="r">
              <a:defRPr sz="1100" b="1" baseline="0">
                <a:solidFill>
                  <a:srgbClr val="4D4D4D"/>
                </a:solidFill>
              </a:defRPr>
            </a:lvl1pPr>
          </a:lstStyle>
          <a:p>
            <a:fld id="{3C0265A3-79E6-D94D-925C-B833F88BBC2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sldNum="0" hdr="0" ftr="0" dt="0"/>
  <p:txStyles>
    <p:title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CA"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1027C9EA-D5A7-2943-9E9C-A8FB56106499}" type="datetime1">
              <a:rPr lang="en-CA" smtClean="0"/>
              <a:t>2015-03-20</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3C0265A3-79E6-D94D-925C-B833F88BBC2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Lst>
  <p:hf sldNum="0"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4.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5003" y="5104360"/>
            <a:ext cx="8255000" cy="782948"/>
          </a:xfrm>
        </p:spPr>
        <p:txBody>
          <a:bodyPr>
            <a:normAutofit/>
          </a:bodyPr>
          <a:lstStyle/>
          <a:p>
            <a:r>
              <a:rPr lang="en-US" dirty="0" smtClean="0"/>
              <a:t>Navigating the Education System</a:t>
            </a:r>
            <a:endParaRPr lang="en-US" dirty="0"/>
          </a:p>
        </p:txBody>
      </p:sp>
      <p:pic>
        <p:nvPicPr>
          <p:cNvPr id="13" name="Picture 12" descr="Screen Shot 2015-03-03 at 1.44.33 PM.png"/>
          <p:cNvPicPr>
            <a:picLocks noChangeAspect="1"/>
          </p:cNvPicPr>
          <p:nvPr/>
        </p:nvPicPr>
        <p:blipFill rotWithShape="1">
          <a:blip r:embed="rId3">
            <a:extLst>
              <a:ext uri="{28A0092B-C50C-407E-A947-70E740481C1C}">
                <a14:useLocalDpi xmlns:a14="http://schemas.microsoft.com/office/drawing/2010/main" val="0"/>
              </a:ext>
            </a:extLst>
          </a:blip>
          <a:srcRect l="28966" t="7406" r="27823" b="21485"/>
          <a:stretch/>
        </p:blipFill>
        <p:spPr>
          <a:xfrm>
            <a:off x="2376305" y="320754"/>
            <a:ext cx="4651029" cy="4783606"/>
          </a:xfrm>
          <a:prstGeom prst="rect">
            <a:avLst/>
          </a:prstGeom>
        </p:spPr>
      </p:pic>
      <p:sp>
        <p:nvSpPr>
          <p:cNvPr id="3" name="TextBox 2"/>
          <p:cNvSpPr txBox="1"/>
          <p:nvPr/>
        </p:nvSpPr>
        <p:spPr>
          <a:xfrm>
            <a:off x="42333" y="6292447"/>
            <a:ext cx="3316110" cy="523220"/>
          </a:xfrm>
          <a:prstGeom prst="rect">
            <a:avLst/>
          </a:prstGeom>
          <a:noFill/>
        </p:spPr>
        <p:txBody>
          <a:bodyPr wrap="square" rtlCol="0">
            <a:spAutoFit/>
          </a:bodyPr>
          <a:lstStyle/>
          <a:p>
            <a:r>
              <a:rPr lang="en-US" sz="2800" dirty="0" smtClean="0">
                <a:solidFill>
                  <a:srgbClr val="620279"/>
                </a:solidFill>
              </a:rPr>
              <a:t>Laura Caird, BBCS</a:t>
            </a:r>
            <a:endParaRPr lang="en-US" sz="2800" dirty="0">
              <a:solidFill>
                <a:srgbClr val="620279"/>
              </a:solidFill>
            </a:endParaRPr>
          </a:p>
        </p:txBody>
      </p:sp>
    </p:spTree>
    <p:extLst>
      <p:ext uri="{BB962C8B-B14F-4D97-AF65-F5344CB8AC3E}">
        <p14:creationId xmlns:p14="http://schemas.microsoft.com/office/powerpoint/2010/main" val="3200905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afterEffect">
                                  <p:stCondLst>
                                    <p:cond delay="3000"/>
                                  </p:stCondLst>
                                  <p:childTnLst>
                                    <p:animClr clrSpc="rgb" dir="cw">
                                      <p:cBhvr override="childStyle">
                                        <p:cTn id="6" dur="2000" fill="hold"/>
                                        <p:tgtEl>
                                          <p:spTgt spid="2"/>
                                        </p:tgtEl>
                                        <p:attrNameLst>
                                          <p:attrName>style.color</p:attrName>
                                        </p:attrNameLst>
                                      </p:cBhvr>
                                      <p:to>
                                        <a:schemeClr val="accent2"/>
                                      </p:to>
                                    </p:animClr>
                                  </p:childTnLst>
                                </p:cTn>
                              </p:par>
                              <p:par>
                                <p:cTn id="7" presetID="19" presetClass="emph" presetSubtype="0" fill="hold" nodeType="withEffect">
                                  <p:stCondLst>
                                    <p:cond delay="0"/>
                                  </p:stCondLst>
                                  <p:childTnLst>
                                    <p:animClr clrSpc="rgb" dir="cw">
                                      <p:cBhvr override="childStyle">
                                        <p:cTn id="8" dur="2000" fill="hold"/>
                                        <p:tgtEl>
                                          <p:spTgt spid="3">
                                            <p:txEl>
                                              <p:pRg st="0" end="0"/>
                                            </p:txEl>
                                          </p:spTgt>
                                        </p:tgtEl>
                                        <p:attrNameLst>
                                          <p:attrName>style.color</p:attrName>
                                        </p:attrNameLst>
                                      </p:cBhvr>
                                      <p:to>
                                        <a:schemeClr val="accent2"/>
                                      </p:to>
                                    </p:animClr>
                                    <p:animClr clrSpc="rgb" dir="cw">
                                      <p:cBhvr>
                                        <p:cTn id="9" dur="2000" fill="hold"/>
                                        <p:tgtEl>
                                          <p:spTgt spid="3">
                                            <p:txEl>
                                              <p:pRg st="0" end="0"/>
                                            </p:txEl>
                                          </p:spTgt>
                                        </p:tgtEl>
                                        <p:attrNameLst>
                                          <p:attrName>fillcolor</p:attrName>
                                        </p:attrNameLst>
                                      </p:cBhvr>
                                      <p:to>
                                        <a:schemeClr val="accent2"/>
                                      </p:to>
                                    </p:animClr>
                                    <p:set>
                                      <p:cBhvr>
                                        <p:cTn id="10" dur="2000" fill="hold"/>
                                        <p:tgtEl>
                                          <p:spTgt spid="3">
                                            <p:txEl>
                                              <p:pRg st="0" end="0"/>
                                            </p:txEl>
                                          </p:spTgt>
                                        </p:tgtEl>
                                        <p:attrNameLst>
                                          <p:attrName>fill.type</p:attrName>
                                        </p:attrNameLst>
                                      </p:cBhvr>
                                      <p:to>
                                        <p:strVal val="solid"/>
                                      </p:to>
                                    </p:set>
                                    <p:set>
                                      <p:cBhvr>
                                        <p:cTn id="11" dur="2000" fill="hold"/>
                                        <p:tgtEl>
                                          <p:spTgt spid="3">
                                            <p:txEl>
                                              <p:pRg st="0" end="0"/>
                                            </p:txEl>
                                          </p:spTgt>
                                        </p:tgtEl>
                                        <p:attrNameLst>
                                          <p:attrName>fill.on</p:attrName>
                                        </p:attrNameLst>
                                      </p:cBhvr>
                                      <p:to>
                                        <p:strVal val="true"/>
                                      </p:to>
                                    </p:set>
                                  </p:childTnLst>
                                </p:cTn>
                              </p:par>
                            </p:childTnLst>
                          </p:cTn>
                        </p:par>
                        <p:par>
                          <p:cTn id="12" fill="hold">
                            <p:stCondLst>
                              <p:cond delay="5000"/>
                            </p:stCondLst>
                            <p:childTnLst>
                              <p:par>
                                <p:cTn id="13" presetID="3" presetClass="emph" presetSubtype="2" fill="hold" grpId="1" nodeType="afterEffect">
                                  <p:stCondLst>
                                    <p:cond delay="0"/>
                                  </p:stCondLst>
                                  <p:childTnLst>
                                    <p:animClr clrSpc="rgb" dir="cw">
                                      <p:cBhvr override="childStyle">
                                        <p:cTn id="14" dur="2000" fill="hold"/>
                                        <p:tgtEl>
                                          <p:spTgt spid="2"/>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Sample IEP</a:t>
            </a:r>
            <a:endParaRPr lang="en-US" b="1" dirty="0"/>
          </a:p>
        </p:txBody>
      </p:sp>
      <p:grpSp>
        <p:nvGrpSpPr>
          <p:cNvPr id="10" name="Group 9"/>
          <p:cNvGrpSpPr/>
          <p:nvPr/>
        </p:nvGrpSpPr>
        <p:grpSpPr>
          <a:xfrm>
            <a:off x="945444" y="1340427"/>
            <a:ext cx="7351889" cy="5218110"/>
            <a:chOff x="945444" y="1213428"/>
            <a:chExt cx="7351889" cy="5218110"/>
          </a:xfrm>
        </p:grpSpPr>
        <p:pic>
          <p:nvPicPr>
            <p:cNvPr id="5" name="Picture 4" descr="Screen Shot 2015-03-05 at 2.25.27 PM.png"/>
            <p:cNvPicPr>
              <a:picLocks noChangeAspect="1"/>
            </p:cNvPicPr>
            <p:nvPr/>
          </p:nvPicPr>
          <p:blipFill rotWithShape="1">
            <a:blip r:embed="rId2">
              <a:extLst>
                <a:ext uri="{28A0092B-C50C-407E-A947-70E740481C1C}">
                  <a14:useLocalDpi xmlns:a14="http://schemas.microsoft.com/office/drawing/2010/main" val="0"/>
                </a:ext>
              </a:extLst>
            </a:blip>
            <a:srcRect l="6591" t="8519" r="7547"/>
            <a:stretch/>
          </p:blipFill>
          <p:spPr>
            <a:xfrm>
              <a:off x="945444" y="1952978"/>
              <a:ext cx="7109343" cy="4116670"/>
            </a:xfrm>
            <a:prstGeom prst="rect">
              <a:avLst/>
            </a:prstGeom>
          </p:spPr>
        </p:pic>
        <p:pic>
          <p:nvPicPr>
            <p:cNvPr id="6" name="Picture 5" descr="Screen Shot 2015-03-05 at 2.25.43 PM.png"/>
            <p:cNvPicPr>
              <a:picLocks noChangeAspect="1"/>
            </p:cNvPicPr>
            <p:nvPr/>
          </p:nvPicPr>
          <p:blipFill rotWithShape="1">
            <a:blip r:embed="rId3">
              <a:extLst>
                <a:ext uri="{28A0092B-C50C-407E-A947-70E740481C1C}">
                  <a14:useLocalDpi xmlns:a14="http://schemas.microsoft.com/office/drawing/2010/main" val="0"/>
                </a:ext>
              </a:extLst>
            </a:blip>
            <a:srcRect l="9147" t="10494" r="4618" b="65555"/>
            <a:stretch/>
          </p:blipFill>
          <p:spPr>
            <a:xfrm>
              <a:off x="1157110" y="5353758"/>
              <a:ext cx="7140223" cy="1077780"/>
            </a:xfrm>
            <a:prstGeom prst="rect">
              <a:avLst/>
            </a:prstGeom>
          </p:spPr>
        </p:pic>
        <p:pic>
          <p:nvPicPr>
            <p:cNvPr id="8" name="Picture 7" descr="Screen Shot 2015-03-05 at 3.01.42 PM.png"/>
            <p:cNvPicPr>
              <a:picLocks noChangeAspect="1"/>
            </p:cNvPicPr>
            <p:nvPr/>
          </p:nvPicPr>
          <p:blipFill rotWithShape="1">
            <a:blip r:embed="rId4">
              <a:extLst>
                <a:ext uri="{28A0092B-C50C-407E-A947-70E740481C1C}">
                  <a14:useLocalDpi xmlns:a14="http://schemas.microsoft.com/office/drawing/2010/main" val="0"/>
                </a:ext>
              </a:extLst>
            </a:blip>
            <a:srcRect l="9147" t="7839" r="8878" b="77052"/>
            <a:stretch/>
          </p:blipFill>
          <p:spPr>
            <a:xfrm>
              <a:off x="1157111" y="1213428"/>
              <a:ext cx="6787446" cy="781883"/>
            </a:xfrm>
            <a:prstGeom prst="rect">
              <a:avLst/>
            </a:prstGeom>
          </p:spPr>
        </p:pic>
      </p:grpSp>
    </p:spTree>
    <p:extLst>
      <p:ext uri="{BB962C8B-B14F-4D97-AF65-F5344CB8AC3E}">
        <p14:creationId xmlns:p14="http://schemas.microsoft.com/office/powerpoint/2010/main" val="1652994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97000" y="137889"/>
            <a:ext cx="7013222" cy="6607221"/>
            <a:chOff x="1397000" y="208444"/>
            <a:chExt cx="7013222" cy="6607221"/>
          </a:xfrm>
        </p:grpSpPr>
        <p:pic>
          <p:nvPicPr>
            <p:cNvPr id="6" name="Picture 5" descr="Screen Shot 2015-03-05 at 2.25.51 PM.png"/>
            <p:cNvPicPr>
              <a:picLocks noChangeAspect="1"/>
            </p:cNvPicPr>
            <p:nvPr/>
          </p:nvPicPr>
          <p:blipFill rotWithShape="1">
            <a:blip r:embed="rId2">
              <a:extLst>
                <a:ext uri="{28A0092B-C50C-407E-A947-70E740481C1C}">
                  <a14:useLocalDpi xmlns:a14="http://schemas.microsoft.com/office/drawing/2010/main" val="0"/>
                </a:ext>
              </a:extLst>
            </a:blip>
            <a:srcRect l="9086" t="12453" r="8064" b="10495"/>
            <a:stretch/>
          </p:blipFill>
          <p:spPr>
            <a:xfrm>
              <a:off x="1397000" y="366889"/>
              <a:ext cx="6561667" cy="3814111"/>
            </a:xfrm>
            <a:prstGeom prst="rect">
              <a:avLst/>
            </a:prstGeom>
          </p:spPr>
        </p:pic>
        <p:pic>
          <p:nvPicPr>
            <p:cNvPr id="7" name="Picture 6" descr="Screen Shot 2015-03-05 at 2.26.03 PM.png"/>
            <p:cNvPicPr>
              <a:picLocks noChangeAspect="1"/>
            </p:cNvPicPr>
            <p:nvPr/>
          </p:nvPicPr>
          <p:blipFill rotWithShape="1">
            <a:blip r:embed="rId3">
              <a:extLst>
                <a:ext uri="{28A0092B-C50C-407E-A947-70E740481C1C}">
                  <a14:useLocalDpi xmlns:a14="http://schemas.microsoft.com/office/drawing/2010/main" val="0"/>
                </a:ext>
              </a:extLst>
            </a:blip>
            <a:srcRect l="9086" t="15926" r="2363" b="30849"/>
            <a:stretch/>
          </p:blipFill>
          <p:spPr>
            <a:xfrm>
              <a:off x="1397000" y="4181000"/>
              <a:ext cx="7013222" cy="2634665"/>
            </a:xfrm>
            <a:prstGeom prst="rect">
              <a:avLst/>
            </a:prstGeom>
          </p:spPr>
        </p:pic>
        <p:grpSp>
          <p:nvGrpSpPr>
            <p:cNvPr id="5" name="Group 4"/>
            <p:cNvGrpSpPr/>
            <p:nvPr/>
          </p:nvGrpSpPr>
          <p:grpSpPr>
            <a:xfrm>
              <a:off x="4334923" y="208444"/>
              <a:ext cx="2240855" cy="864000"/>
              <a:chOff x="4334923" y="208444"/>
              <a:chExt cx="2240855" cy="864000"/>
            </a:xfrm>
          </p:grpSpPr>
          <p:sp>
            <p:nvSpPr>
              <p:cNvPr id="2" name="Rectangle 1"/>
              <p:cNvSpPr/>
              <p:nvPr/>
            </p:nvSpPr>
            <p:spPr>
              <a:xfrm>
                <a:off x="4699000" y="366889"/>
                <a:ext cx="1876778" cy="6632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5-03-05 at 2.25.51 PM.png"/>
              <p:cNvPicPr>
                <a:picLocks noChangeAspect="1"/>
              </p:cNvPicPr>
              <p:nvPr/>
            </p:nvPicPr>
            <p:blipFill rotWithShape="1">
              <a:blip r:embed="rId2">
                <a:extLst>
                  <a:ext uri="{28A0092B-C50C-407E-A947-70E740481C1C}">
                    <a14:useLocalDpi xmlns:a14="http://schemas.microsoft.com/office/drawing/2010/main" val="0"/>
                  </a:ext>
                </a:extLst>
              </a:blip>
              <a:srcRect l="46181" t="7322" r="27282" b="75231"/>
              <a:stretch/>
            </p:blipFill>
            <p:spPr>
              <a:xfrm>
                <a:off x="4334923" y="208444"/>
                <a:ext cx="2102689" cy="864000"/>
              </a:xfrm>
              <a:prstGeom prst="rect">
                <a:avLst/>
              </a:prstGeom>
            </p:spPr>
          </p:pic>
        </p:grpSp>
      </p:grpSp>
    </p:spTree>
    <p:extLst>
      <p:ext uri="{BB962C8B-B14F-4D97-AF65-F5344CB8AC3E}">
        <p14:creationId xmlns:p14="http://schemas.microsoft.com/office/powerpoint/2010/main" val="23501735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58332" y="524934"/>
            <a:ext cx="6970891" cy="5517445"/>
            <a:chOff x="1242389" y="155223"/>
            <a:chExt cx="6667809" cy="5517445"/>
          </a:xfrm>
        </p:grpSpPr>
        <p:grpSp>
          <p:nvGrpSpPr>
            <p:cNvPr id="11" name="Group 10"/>
            <p:cNvGrpSpPr/>
            <p:nvPr/>
          </p:nvGrpSpPr>
          <p:grpSpPr>
            <a:xfrm>
              <a:off x="1242389" y="155223"/>
              <a:ext cx="6667809" cy="5291118"/>
              <a:chOff x="1242389" y="155223"/>
              <a:chExt cx="6667809" cy="5291118"/>
            </a:xfrm>
          </p:grpSpPr>
          <p:pic>
            <p:nvPicPr>
              <p:cNvPr id="7" name="Picture 6" descr="Screen Shot 2015-03-05 at 2.26.03 PM.png"/>
              <p:cNvPicPr>
                <a:picLocks noChangeAspect="1"/>
              </p:cNvPicPr>
              <p:nvPr/>
            </p:nvPicPr>
            <p:blipFill rotWithShape="1">
              <a:blip r:embed="rId2">
                <a:extLst>
                  <a:ext uri="{28A0092B-C50C-407E-A947-70E740481C1C}">
                    <a14:useLocalDpi xmlns:a14="http://schemas.microsoft.com/office/drawing/2010/main" val="0"/>
                  </a:ext>
                </a:extLst>
              </a:blip>
              <a:srcRect l="7669" t="70291" r="8142" b="4568"/>
              <a:stretch/>
            </p:blipFill>
            <p:spPr>
              <a:xfrm>
                <a:off x="1242390" y="155223"/>
                <a:ext cx="6667808" cy="1244447"/>
              </a:xfrm>
              <a:prstGeom prst="rect">
                <a:avLst/>
              </a:prstGeom>
            </p:spPr>
          </p:pic>
          <p:pic>
            <p:nvPicPr>
              <p:cNvPr id="9" name="Picture 8" descr="Screen Shot 2015-03-05 at 2.26.11 PM.png"/>
              <p:cNvPicPr>
                <a:picLocks noChangeAspect="1"/>
              </p:cNvPicPr>
              <p:nvPr/>
            </p:nvPicPr>
            <p:blipFill rotWithShape="1">
              <a:blip r:embed="rId3">
                <a:extLst>
                  <a:ext uri="{28A0092B-C50C-407E-A947-70E740481C1C}">
                    <a14:useLocalDpi xmlns:a14="http://schemas.microsoft.com/office/drawing/2010/main" val="0"/>
                  </a:ext>
                </a:extLst>
              </a:blip>
              <a:srcRect l="7669" t="13349" r="8142"/>
              <a:stretch/>
            </p:blipFill>
            <p:spPr>
              <a:xfrm>
                <a:off x="1242389" y="1157115"/>
                <a:ext cx="6667809" cy="4289226"/>
              </a:xfrm>
              <a:prstGeom prst="rect">
                <a:avLst/>
              </a:prstGeom>
            </p:spPr>
          </p:pic>
          <p:pic>
            <p:nvPicPr>
              <p:cNvPr id="10" name="Picture 9" descr="Screen Shot 2015-03-05 at 2.26.03 PM.png"/>
              <p:cNvPicPr>
                <a:picLocks noChangeAspect="1"/>
              </p:cNvPicPr>
              <p:nvPr/>
            </p:nvPicPr>
            <p:blipFill rotWithShape="1">
              <a:blip r:embed="rId2">
                <a:extLst>
                  <a:ext uri="{28A0092B-C50C-407E-A947-70E740481C1C}">
                    <a14:useLocalDpi xmlns:a14="http://schemas.microsoft.com/office/drawing/2010/main" val="0"/>
                  </a:ext>
                </a:extLst>
              </a:blip>
              <a:srcRect l="26939" t="77760" r="51324" b="5138"/>
              <a:stretch/>
            </p:blipFill>
            <p:spPr>
              <a:xfrm>
                <a:off x="2765779" y="524934"/>
                <a:ext cx="1721556" cy="846514"/>
              </a:xfrm>
              <a:prstGeom prst="rect">
                <a:avLst/>
              </a:prstGeom>
            </p:spPr>
          </p:pic>
        </p:grpSp>
        <p:pic>
          <p:nvPicPr>
            <p:cNvPr id="12" name="Picture 11" descr="Screen Shot 2015-03-05 at 2.26.19 PM.png"/>
            <p:cNvPicPr>
              <a:picLocks noChangeAspect="1"/>
            </p:cNvPicPr>
            <p:nvPr/>
          </p:nvPicPr>
          <p:blipFill rotWithShape="1">
            <a:blip r:embed="rId4">
              <a:extLst>
                <a:ext uri="{28A0092B-C50C-407E-A947-70E740481C1C}">
                  <a14:useLocalDpi xmlns:a14="http://schemas.microsoft.com/office/drawing/2010/main" val="0"/>
                </a:ext>
              </a:extLst>
            </a:blip>
            <a:srcRect l="7669" t="10050" r="8142" b="45050"/>
            <a:stretch/>
          </p:blipFill>
          <p:spPr>
            <a:xfrm>
              <a:off x="1242389" y="3450118"/>
              <a:ext cx="6667809" cy="2222550"/>
            </a:xfrm>
            <a:prstGeom prst="rect">
              <a:avLst/>
            </a:prstGeom>
          </p:spPr>
        </p:pic>
      </p:grpSp>
    </p:spTree>
    <p:extLst>
      <p:ext uri="{BB962C8B-B14F-4D97-AF65-F5344CB8AC3E}">
        <p14:creationId xmlns:p14="http://schemas.microsoft.com/office/powerpoint/2010/main" val="22805180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143000" y="719666"/>
            <a:ext cx="7027334" cy="5472782"/>
            <a:chOff x="1143000" y="719666"/>
            <a:chExt cx="7027334" cy="5472782"/>
          </a:xfrm>
        </p:grpSpPr>
        <p:pic>
          <p:nvPicPr>
            <p:cNvPr id="12" name="Picture 11" descr="Screen Shot 2015-03-05 at 2.26.19 PM.png"/>
            <p:cNvPicPr>
              <a:picLocks noChangeAspect="1"/>
            </p:cNvPicPr>
            <p:nvPr/>
          </p:nvPicPr>
          <p:blipFill rotWithShape="1">
            <a:blip r:embed="rId2">
              <a:extLst>
                <a:ext uri="{28A0092B-C50C-407E-A947-70E740481C1C}">
                  <a14:useLocalDpi xmlns:a14="http://schemas.microsoft.com/office/drawing/2010/main" val="0"/>
                </a:ext>
              </a:extLst>
            </a:blip>
            <a:srcRect l="7498" t="54379" r="7631" b="12146"/>
            <a:stretch/>
          </p:blipFill>
          <p:spPr>
            <a:xfrm>
              <a:off x="1143000" y="719666"/>
              <a:ext cx="7027334" cy="1732329"/>
            </a:xfrm>
            <a:prstGeom prst="rect">
              <a:avLst/>
            </a:prstGeom>
          </p:spPr>
        </p:pic>
        <p:pic>
          <p:nvPicPr>
            <p:cNvPr id="13" name="Picture 12" descr="Screen Shot 2015-03-05 at 2.26.29 PM.png"/>
            <p:cNvPicPr>
              <a:picLocks noChangeAspect="1"/>
            </p:cNvPicPr>
            <p:nvPr/>
          </p:nvPicPr>
          <p:blipFill rotWithShape="1">
            <a:blip r:embed="rId3">
              <a:extLst>
                <a:ext uri="{28A0092B-C50C-407E-A947-70E740481C1C}">
                  <a14:useLocalDpi xmlns:a14="http://schemas.microsoft.com/office/drawing/2010/main" val="0"/>
                </a:ext>
              </a:extLst>
            </a:blip>
            <a:srcRect l="8691" t="8410" r="7630" b="20037"/>
            <a:stretch/>
          </p:blipFill>
          <p:spPr>
            <a:xfrm>
              <a:off x="1241777" y="2489564"/>
              <a:ext cx="6928557" cy="3702884"/>
            </a:xfrm>
            <a:prstGeom prst="rect">
              <a:avLst/>
            </a:prstGeom>
          </p:spPr>
        </p:pic>
      </p:grpSp>
    </p:spTree>
    <p:extLst>
      <p:ext uri="{BB962C8B-B14F-4D97-AF65-F5344CB8AC3E}">
        <p14:creationId xmlns:p14="http://schemas.microsoft.com/office/powerpoint/2010/main" val="2120598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41777" y="225779"/>
            <a:ext cx="7041445" cy="6491111"/>
            <a:chOff x="607392" y="338667"/>
            <a:chExt cx="6735295" cy="6491111"/>
          </a:xfrm>
        </p:grpSpPr>
        <p:pic>
          <p:nvPicPr>
            <p:cNvPr id="4" name="Picture 3" descr="Screen Shot 2015-03-05 at 2.26.33 PM.png"/>
            <p:cNvPicPr>
              <a:picLocks noChangeAspect="1"/>
            </p:cNvPicPr>
            <p:nvPr/>
          </p:nvPicPr>
          <p:blipFill rotWithShape="1">
            <a:blip r:embed="rId2">
              <a:extLst>
                <a:ext uri="{28A0092B-C50C-407E-A947-70E740481C1C}">
                  <a14:useLocalDpi xmlns:a14="http://schemas.microsoft.com/office/drawing/2010/main" val="0"/>
                </a:ext>
              </a:extLst>
            </a:blip>
            <a:srcRect l="8181" t="12222" r="6778" b="30000"/>
            <a:stretch/>
          </p:blipFill>
          <p:spPr>
            <a:xfrm>
              <a:off x="607392" y="338667"/>
              <a:ext cx="6735295" cy="2860000"/>
            </a:xfrm>
            <a:prstGeom prst="rect">
              <a:avLst/>
            </a:prstGeom>
          </p:spPr>
        </p:pic>
        <p:pic>
          <p:nvPicPr>
            <p:cNvPr id="8" name="Picture 7" descr="Screen Shot 2015-03-05 at 2.52.57 PM.png"/>
            <p:cNvPicPr>
              <a:picLocks noChangeAspect="1"/>
            </p:cNvPicPr>
            <p:nvPr/>
          </p:nvPicPr>
          <p:blipFill rotWithShape="1">
            <a:blip r:embed="rId3">
              <a:extLst>
                <a:ext uri="{28A0092B-C50C-407E-A947-70E740481C1C}">
                  <a14:useLocalDpi xmlns:a14="http://schemas.microsoft.com/office/drawing/2010/main" val="0"/>
                </a:ext>
              </a:extLst>
            </a:blip>
            <a:srcRect l="8181" t="12685" r="8311" b="14336"/>
            <a:stretch/>
          </p:blipFill>
          <p:spPr>
            <a:xfrm>
              <a:off x="607392" y="3217333"/>
              <a:ext cx="6613817" cy="3612445"/>
            </a:xfrm>
            <a:prstGeom prst="rect">
              <a:avLst/>
            </a:prstGeom>
          </p:spPr>
        </p:pic>
      </p:grpSp>
    </p:spTree>
    <p:extLst>
      <p:ext uri="{BB962C8B-B14F-4D97-AF65-F5344CB8AC3E}">
        <p14:creationId xmlns:p14="http://schemas.microsoft.com/office/powerpoint/2010/main" val="22941730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3-05 at 2.53.02 PM.png"/>
          <p:cNvPicPr>
            <a:picLocks noChangeAspect="1"/>
          </p:cNvPicPr>
          <p:nvPr/>
        </p:nvPicPr>
        <p:blipFill rotWithShape="1">
          <a:blip r:embed="rId2">
            <a:extLst>
              <a:ext uri="{28A0092B-C50C-407E-A947-70E740481C1C}">
                <a14:useLocalDpi xmlns:a14="http://schemas.microsoft.com/office/drawing/2010/main" val="0"/>
              </a:ext>
            </a:extLst>
          </a:blip>
          <a:srcRect l="8010" t="14682" r="7289" b="33150"/>
          <a:stretch/>
        </p:blipFill>
        <p:spPr>
          <a:xfrm>
            <a:off x="1100666" y="3852332"/>
            <a:ext cx="7013223" cy="2699713"/>
          </a:xfrm>
          <a:prstGeom prst="rect">
            <a:avLst/>
          </a:prstGeom>
        </p:spPr>
      </p:pic>
      <p:pic>
        <p:nvPicPr>
          <p:cNvPr id="5" name="Picture 4" descr="Screen Shot 2015-03-05 at 2.53.09 PM.png"/>
          <p:cNvPicPr>
            <a:picLocks noChangeAspect="1"/>
          </p:cNvPicPr>
          <p:nvPr/>
        </p:nvPicPr>
        <p:blipFill rotWithShape="1">
          <a:blip r:embed="rId3">
            <a:extLst>
              <a:ext uri="{28A0092B-C50C-407E-A947-70E740481C1C}">
                <a14:useLocalDpi xmlns:a14="http://schemas.microsoft.com/office/drawing/2010/main" val="0"/>
              </a:ext>
            </a:extLst>
          </a:blip>
          <a:srcRect l="9714" t="8410" r="7289" b="23315"/>
          <a:stretch/>
        </p:blipFill>
        <p:spPr>
          <a:xfrm>
            <a:off x="1241778" y="317499"/>
            <a:ext cx="6872111" cy="3533230"/>
          </a:xfrm>
          <a:prstGeom prst="rect">
            <a:avLst/>
          </a:prstGeom>
        </p:spPr>
      </p:pic>
    </p:spTree>
    <p:extLst>
      <p:ext uri="{BB962C8B-B14F-4D97-AF65-F5344CB8AC3E}">
        <p14:creationId xmlns:p14="http://schemas.microsoft.com/office/powerpoint/2010/main" val="24380845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3-05 at 2.53.14 PM.png"/>
          <p:cNvPicPr>
            <a:picLocks noChangeAspect="1"/>
          </p:cNvPicPr>
          <p:nvPr/>
        </p:nvPicPr>
        <p:blipFill rotWithShape="1">
          <a:blip r:embed="rId2">
            <a:extLst>
              <a:ext uri="{28A0092B-C50C-407E-A947-70E740481C1C}">
                <a14:useLocalDpi xmlns:a14="http://schemas.microsoft.com/office/drawing/2010/main" val="0"/>
              </a:ext>
            </a:extLst>
          </a:blip>
          <a:srcRect l="9033" t="8519" r="4222" b="6790"/>
          <a:stretch/>
        </p:blipFill>
        <p:spPr>
          <a:xfrm>
            <a:off x="1199443" y="359775"/>
            <a:ext cx="7182557" cy="4382779"/>
          </a:xfrm>
          <a:prstGeom prst="rect">
            <a:avLst/>
          </a:prstGeom>
        </p:spPr>
      </p:pic>
      <p:pic>
        <p:nvPicPr>
          <p:cNvPr id="6" name="Picture 5" descr="Screen Shot 2015-03-05 at 2.59.48 PM.png"/>
          <p:cNvPicPr>
            <a:picLocks noChangeAspect="1"/>
          </p:cNvPicPr>
          <p:nvPr/>
        </p:nvPicPr>
        <p:blipFill rotWithShape="1">
          <a:blip r:embed="rId3">
            <a:extLst>
              <a:ext uri="{28A0092B-C50C-407E-A947-70E740481C1C}">
                <a14:useLocalDpi xmlns:a14="http://schemas.microsoft.com/office/drawing/2010/main" val="0"/>
              </a:ext>
            </a:extLst>
          </a:blip>
          <a:srcRect l="6136" t="60863" r="5414" b="8634"/>
          <a:stretch/>
        </p:blipFill>
        <p:spPr>
          <a:xfrm>
            <a:off x="959555" y="4862439"/>
            <a:ext cx="7323667" cy="1578520"/>
          </a:xfrm>
          <a:prstGeom prst="rect">
            <a:avLst/>
          </a:prstGeom>
        </p:spPr>
      </p:pic>
    </p:spTree>
    <p:extLst>
      <p:ext uri="{BB962C8B-B14F-4D97-AF65-F5344CB8AC3E}">
        <p14:creationId xmlns:p14="http://schemas.microsoft.com/office/powerpoint/2010/main" val="35771189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Behaviour Safety Plan (BSP)</a:t>
            </a:r>
            <a:endParaRPr lang="en-US" b="1" dirty="0"/>
          </a:p>
        </p:txBody>
      </p:sp>
      <p:pic>
        <p:nvPicPr>
          <p:cNvPr id="3" name="Picture 2"/>
          <p:cNvPicPr>
            <a:picLocks noChangeAspect="1"/>
          </p:cNvPicPr>
          <p:nvPr/>
        </p:nvPicPr>
        <p:blipFill>
          <a:blip r:embed="rId2"/>
          <a:stretch>
            <a:fillRect/>
          </a:stretch>
        </p:blipFill>
        <p:spPr>
          <a:xfrm>
            <a:off x="971176" y="1915963"/>
            <a:ext cx="7455647" cy="4291592"/>
          </a:xfrm>
          <a:prstGeom prst="rect">
            <a:avLst/>
          </a:prstGeom>
        </p:spPr>
      </p:pic>
      <p:sp>
        <p:nvSpPr>
          <p:cNvPr id="20" name="TextBox 19"/>
          <p:cNvSpPr txBox="1"/>
          <p:nvPr/>
        </p:nvSpPr>
        <p:spPr>
          <a:xfrm>
            <a:off x="5088301" y="6019078"/>
            <a:ext cx="3936170" cy="461665"/>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Point form notes of behaviour concern(s). Behaviours indicate safety concerns not just inappropriate behaviours.</a:t>
            </a:r>
            <a:endParaRPr lang="en-US" sz="1200" dirty="0">
              <a:solidFill>
                <a:srgbClr val="FF0000"/>
              </a:solidFill>
              <a:latin typeface="Calibri"/>
              <a:cs typeface="Calibri"/>
            </a:endParaRPr>
          </a:p>
        </p:txBody>
      </p:sp>
      <p:cxnSp>
        <p:nvCxnSpPr>
          <p:cNvPr id="22" name="Straight Arrow Connector 21"/>
          <p:cNvCxnSpPr/>
          <p:nvPr/>
        </p:nvCxnSpPr>
        <p:spPr>
          <a:xfrm flipH="1" flipV="1">
            <a:off x="4982882" y="5714496"/>
            <a:ext cx="1058333" cy="304582"/>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03175" y="3173159"/>
            <a:ext cx="5558262" cy="646331"/>
          </a:xfrm>
          <a:prstGeom prst="rect">
            <a:avLst/>
          </a:prstGeom>
          <a:solidFill>
            <a:schemeClr val="bg1"/>
          </a:solidFill>
          <a:ln>
            <a:solidFill>
              <a:srgbClr val="FF0000"/>
            </a:solidFill>
          </a:ln>
        </p:spPr>
        <p:txBody>
          <a:bodyPr wrap="square" rtlCol="0" anchor="ctr" anchorCtr="0">
            <a:spAutoFit/>
          </a:bodyPr>
          <a:lstStyle/>
          <a:p>
            <a:r>
              <a:rPr lang="en-US" dirty="0" smtClean="0">
                <a:solidFill>
                  <a:srgbClr val="FF0000"/>
                </a:solidFill>
                <a:latin typeface="Calibri"/>
                <a:cs typeface="Calibri"/>
              </a:rPr>
              <a:t>Plan should be reviewed frequently and developed in consultation with Psychological Services support staff</a:t>
            </a:r>
            <a:endParaRPr lang="en-US" dirty="0">
              <a:solidFill>
                <a:srgbClr val="FF0000"/>
              </a:solidFill>
              <a:latin typeface="Calibri"/>
              <a:cs typeface="Calibri"/>
            </a:endParaRPr>
          </a:p>
        </p:txBody>
      </p:sp>
      <p:sp>
        <p:nvSpPr>
          <p:cNvPr id="13" name="Rectangle 12"/>
          <p:cNvSpPr/>
          <p:nvPr/>
        </p:nvSpPr>
        <p:spPr>
          <a:xfrm>
            <a:off x="2881810" y="4214062"/>
            <a:ext cx="136309" cy="2021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24078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94466" y="3810000"/>
            <a:ext cx="313267" cy="2257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pic>
        <p:nvPicPr>
          <p:cNvPr id="8" name="Picture 7"/>
          <p:cNvPicPr>
            <a:picLocks noChangeAspect="1"/>
          </p:cNvPicPr>
          <p:nvPr/>
        </p:nvPicPr>
        <p:blipFill rotWithShape="1">
          <a:blip r:embed="rId2"/>
          <a:srcRect b="1188"/>
          <a:stretch/>
        </p:blipFill>
        <p:spPr>
          <a:xfrm>
            <a:off x="987778" y="-1"/>
            <a:ext cx="7288436" cy="6858001"/>
          </a:xfrm>
          <a:prstGeom prst="rect">
            <a:avLst/>
          </a:prstGeom>
        </p:spPr>
      </p:pic>
      <p:sp>
        <p:nvSpPr>
          <p:cNvPr id="10" name="TextBox 9"/>
          <p:cNvSpPr txBox="1"/>
          <p:nvPr/>
        </p:nvSpPr>
        <p:spPr>
          <a:xfrm>
            <a:off x="3076224" y="1147700"/>
            <a:ext cx="3333894" cy="461665"/>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Description of relevant health and medical information that may affect behaviour.</a:t>
            </a:r>
            <a:endParaRPr lang="en-US" sz="1200" dirty="0">
              <a:solidFill>
                <a:srgbClr val="FF0000"/>
              </a:solidFill>
              <a:latin typeface="Calibri"/>
              <a:cs typeface="Calibri"/>
            </a:endParaRPr>
          </a:p>
        </p:txBody>
      </p:sp>
      <p:cxnSp>
        <p:nvCxnSpPr>
          <p:cNvPr id="11" name="Straight Arrow Connector 10"/>
          <p:cNvCxnSpPr>
            <a:stCxn id="10" idx="1"/>
          </p:cNvCxnSpPr>
          <p:nvPr/>
        </p:nvCxnSpPr>
        <p:spPr>
          <a:xfrm flipH="1" flipV="1">
            <a:off x="2139244" y="1279756"/>
            <a:ext cx="936980" cy="98777"/>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684889" y="2704977"/>
            <a:ext cx="3817344" cy="461665"/>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Description of behaviour(s) that may occur when the student is getting agitated (in order of occurrence).</a:t>
            </a:r>
            <a:endParaRPr lang="en-US" sz="1200" dirty="0">
              <a:solidFill>
                <a:srgbClr val="FF0000"/>
              </a:solidFill>
              <a:latin typeface="Calibri"/>
              <a:cs typeface="Calibri"/>
            </a:endParaRPr>
          </a:p>
        </p:txBody>
      </p:sp>
      <p:cxnSp>
        <p:nvCxnSpPr>
          <p:cNvPr id="16" name="Straight Arrow Connector 15"/>
          <p:cNvCxnSpPr>
            <a:stCxn id="15" idx="1"/>
          </p:cNvCxnSpPr>
          <p:nvPr/>
        </p:nvCxnSpPr>
        <p:spPr>
          <a:xfrm flipH="1" flipV="1">
            <a:off x="3746501" y="2877677"/>
            <a:ext cx="938388" cy="58133"/>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275667" y="4511199"/>
            <a:ext cx="3817344" cy="461665"/>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List of environmental or human interactions that may increase anxiety/agitation or anger response.</a:t>
            </a:r>
            <a:endParaRPr lang="en-US" sz="1200" dirty="0">
              <a:solidFill>
                <a:srgbClr val="FF0000"/>
              </a:solidFill>
              <a:latin typeface="Calibri"/>
              <a:cs typeface="Calibri"/>
            </a:endParaRPr>
          </a:p>
        </p:txBody>
      </p:sp>
      <p:cxnSp>
        <p:nvCxnSpPr>
          <p:cNvPr id="18" name="Straight Arrow Connector 17"/>
          <p:cNvCxnSpPr>
            <a:stCxn id="17" idx="1"/>
          </p:cNvCxnSpPr>
          <p:nvPr/>
        </p:nvCxnSpPr>
        <p:spPr>
          <a:xfrm flipH="1" flipV="1">
            <a:off x="3386668" y="4668282"/>
            <a:ext cx="888999" cy="7375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152443" y="5640090"/>
            <a:ext cx="2857789" cy="1015663"/>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List of items that maintain the behaviour (</a:t>
            </a:r>
            <a:r>
              <a:rPr lang="en-US" sz="1200" dirty="0" err="1" smtClean="0">
                <a:solidFill>
                  <a:srgbClr val="FF0000"/>
                </a:solidFill>
                <a:latin typeface="Calibri"/>
                <a:cs typeface="Calibri"/>
              </a:rPr>
              <a:t>ie</a:t>
            </a:r>
            <a:r>
              <a:rPr lang="en-US" sz="1200" dirty="0" smtClean="0">
                <a:solidFill>
                  <a:srgbClr val="FF0000"/>
                </a:solidFill>
                <a:latin typeface="Calibri"/>
                <a:cs typeface="Calibri"/>
              </a:rPr>
              <a:t>. What is motivating for the student? What is motivating the behaviour to continue? What is the student getting or avoiding?</a:t>
            </a:r>
            <a:endParaRPr lang="en-US" sz="1200" dirty="0">
              <a:solidFill>
                <a:srgbClr val="FF0000"/>
              </a:solidFill>
              <a:latin typeface="Calibri"/>
              <a:cs typeface="Calibri"/>
            </a:endParaRPr>
          </a:p>
        </p:txBody>
      </p:sp>
      <p:cxnSp>
        <p:nvCxnSpPr>
          <p:cNvPr id="21" name="Straight Arrow Connector 20"/>
          <p:cNvCxnSpPr/>
          <p:nvPr/>
        </p:nvCxnSpPr>
        <p:spPr>
          <a:xfrm flipH="1" flipV="1">
            <a:off x="5094110" y="6096000"/>
            <a:ext cx="1058334" cy="116781"/>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72478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94466" y="3810000"/>
            <a:ext cx="313267" cy="2257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pic>
        <p:nvPicPr>
          <p:cNvPr id="2" name="Picture 1"/>
          <p:cNvPicPr>
            <a:picLocks noChangeAspect="1"/>
          </p:cNvPicPr>
          <p:nvPr/>
        </p:nvPicPr>
        <p:blipFill rotWithShape="1">
          <a:blip r:embed="rId2"/>
          <a:srcRect t="9053"/>
          <a:stretch/>
        </p:blipFill>
        <p:spPr>
          <a:xfrm>
            <a:off x="1011877" y="28222"/>
            <a:ext cx="6439012" cy="6840000"/>
          </a:xfrm>
          <a:prstGeom prst="rect">
            <a:avLst/>
          </a:prstGeom>
        </p:spPr>
      </p:pic>
      <p:sp>
        <p:nvSpPr>
          <p:cNvPr id="13" name="TextBox 12"/>
          <p:cNvSpPr txBox="1"/>
          <p:nvPr/>
        </p:nvSpPr>
        <p:spPr>
          <a:xfrm>
            <a:off x="4544000" y="1359366"/>
            <a:ext cx="4148667" cy="461665"/>
          </a:xfrm>
          <a:prstGeom prst="rect">
            <a:avLst/>
          </a:prstGeom>
          <a:solidFill>
            <a:schemeClr val="bg1"/>
          </a:solidFill>
          <a:ln>
            <a:solidFill>
              <a:srgbClr val="FF0000"/>
            </a:solidFill>
          </a:ln>
        </p:spPr>
        <p:txBody>
          <a:bodyPr wrap="square" rtlCol="0">
            <a:spAutoFit/>
          </a:bodyPr>
          <a:lstStyle/>
          <a:p>
            <a:r>
              <a:rPr lang="en-US" sz="1200" dirty="0">
                <a:solidFill>
                  <a:srgbClr val="FF0000"/>
                </a:solidFill>
                <a:latin typeface="Calibri"/>
                <a:cs typeface="Calibri"/>
              </a:rPr>
              <a:t>L</a:t>
            </a:r>
            <a:r>
              <a:rPr lang="en-US" sz="1200" dirty="0" smtClean="0">
                <a:solidFill>
                  <a:srgbClr val="FF0000"/>
                </a:solidFill>
                <a:latin typeface="Calibri"/>
                <a:cs typeface="Calibri"/>
              </a:rPr>
              <a:t>ist of interventions/strategies that assist to de-escalate the student. These should be linked to signs of anxiety/agitation.</a:t>
            </a:r>
            <a:endParaRPr lang="en-US" sz="1200" dirty="0">
              <a:solidFill>
                <a:srgbClr val="FF0000"/>
              </a:solidFill>
              <a:latin typeface="Calibri"/>
              <a:cs typeface="Calibri"/>
            </a:endParaRPr>
          </a:p>
        </p:txBody>
      </p:sp>
      <p:cxnSp>
        <p:nvCxnSpPr>
          <p:cNvPr id="14" name="Straight Arrow Connector 13"/>
          <p:cNvCxnSpPr>
            <a:stCxn id="13" idx="1"/>
          </p:cNvCxnSpPr>
          <p:nvPr/>
        </p:nvCxnSpPr>
        <p:spPr>
          <a:xfrm flipH="1" flipV="1">
            <a:off x="3810000" y="1359366"/>
            <a:ext cx="734000" cy="230833"/>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263444" y="2681811"/>
            <a:ext cx="3668889" cy="646331"/>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List of strategies that can be put in place to the physical and human environment to de-escalate the student. These should be linked to environmental triggers.</a:t>
            </a:r>
            <a:endParaRPr lang="en-US" sz="1200" dirty="0">
              <a:solidFill>
                <a:srgbClr val="FF0000"/>
              </a:solidFill>
              <a:latin typeface="Calibri"/>
              <a:cs typeface="Calibri"/>
            </a:endParaRPr>
          </a:p>
        </p:txBody>
      </p:sp>
      <p:cxnSp>
        <p:nvCxnSpPr>
          <p:cNvPr id="22" name="Straight Arrow Connector 21"/>
          <p:cNvCxnSpPr>
            <a:stCxn id="19" idx="1"/>
          </p:cNvCxnSpPr>
          <p:nvPr/>
        </p:nvCxnSpPr>
        <p:spPr>
          <a:xfrm flipH="1">
            <a:off x="4445000" y="3004977"/>
            <a:ext cx="818444" cy="323165"/>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263444" y="4317890"/>
            <a:ext cx="2963334" cy="646331"/>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Strategies that reduce the likelihood of behaviours reoccurring. These should be linked to functions of behaviour.</a:t>
            </a:r>
            <a:endParaRPr lang="en-US" sz="1200" dirty="0">
              <a:solidFill>
                <a:srgbClr val="FF0000"/>
              </a:solidFill>
              <a:latin typeface="Calibri"/>
              <a:cs typeface="Calibri"/>
            </a:endParaRPr>
          </a:p>
        </p:txBody>
      </p:sp>
      <p:cxnSp>
        <p:nvCxnSpPr>
          <p:cNvPr id="24" name="Straight Arrow Connector 23"/>
          <p:cNvCxnSpPr/>
          <p:nvPr/>
        </p:nvCxnSpPr>
        <p:spPr>
          <a:xfrm flipH="1" flipV="1">
            <a:off x="4205111" y="4346112"/>
            <a:ext cx="1058333" cy="304582"/>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124444" y="5994425"/>
            <a:ext cx="2652890" cy="461665"/>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Strategies that can be used in the classroom to de-escalate the student.</a:t>
            </a:r>
            <a:endParaRPr lang="en-US" sz="1200" dirty="0">
              <a:solidFill>
                <a:srgbClr val="FF0000"/>
              </a:solidFill>
              <a:latin typeface="Calibri"/>
              <a:cs typeface="Calibri"/>
            </a:endParaRPr>
          </a:p>
        </p:txBody>
      </p:sp>
      <p:cxnSp>
        <p:nvCxnSpPr>
          <p:cNvPr id="26" name="Straight Arrow Connector 25"/>
          <p:cNvCxnSpPr>
            <a:stCxn id="25" idx="1"/>
          </p:cNvCxnSpPr>
          <p:nvPr/>
        </p:nvCxnSpPr>
        <p:spPr>
          <a:xfrm flipH="1" flipV="1">
            <a:off x="5461510" y="6180667"/>
            <a:ext cx="662934" cy="44591"/>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64757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808" y="526427"/>
            <a:ext cx="7657748" cy="1116106"/>
          </a:xfrm>
        </p:spPr>
        <p:txBody>
          <a:bodyPr>
            <a:normAutofit fontScale="90000"/>
          </a:bodyPr>
          <a:lstStyle/>
          <a:p>
            <a:r>
              <a:rPr lang="en-US" b="1" dirty="0" smtClean="0"/>
              <a:t>What is the difference between a SRT, a SERT, an IEP, a BSP and an IPRC?</a:t>
            </a:r>
            <a:endParaRPr lang="en-US" dirty="0"/>
          </a:p>
        </p:txBody>
      </p:sp>
      <p:pic>
        <p:nvPicPr>
          <p:cNvPr id="4" name="Content Placeholder 3" descr="mind-boggling1.jpg"/>
          <p:cNvPicPr>
            <a:picLocks noGrp="1" noChangeAspect="1"/>
          </p:cNvPicPr>
          <p:nvPr>
            <p:ph idx="1"/>
          </p:nvPr>
        </p:nvPicPr>
        <p:blipFill>
          <a:blip r:embed="rId3">
            <a:extLst>
              <a:ext uri="{28A0092B-C50C-407E-A947-70E740481C1C}">
                <a14:useLocalDpi xmlns:a14="http://schemas.microsoft.com/office/drawing/2010/main" val="0"/>
              </a:ext>
            </a:extLst>
          </a:blip>
          <a:srcRect t="1242" b="1242"/>
          <a:stretch>
            <a:fillRect/>
          </a:stretch>
        </p:blipFill>
        <p:spPr>
          <a:xfrm>
            <a:off x="268112" y="1854836"/>
            <a:ext cx="8579556" cy="4706256"/>
          </a:xfrm>
        </p:spPr>
      </p:pic>
    </p:spTree>
    <p:extLst>
      <p:ext uri="{BB962C8B-B14F-4D97-AF65-F5344CB8AC3E}">
        <p14:creationId xmlns:p14="http://schemas.microsoft.com/office/powerpoint/2010/main" val="1523866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94466" y="3810000"/>
            <a:ext cx="313267" cy="2257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pic>
        <p:nvPicPr>
          <p:cNvPr id="3" name="Picture 2"/>
          <p:cNvPicPr>
            <a:picLocks noChangeAspect="1"/>
          </p:cNvPicPr>
          <p:nvPr/>
        </p:nvPicPr>
        <p:blipFill rotWithShape="1">
          <a:blip r:embed="rId2"/>
          <a:srcRect t="6080" b="1258"/>
          <a:stretch/>
        </p:blipFill>
        <p:spPr>
          <a:xfrm>
            <a:off x="876300" y="620887"/>
            <a:ext cx="7370081" cy="6237113"/>
          </a:xfrm>
          <a:prstGeom prst="rect">
            <a:avLst/>
          </a:prstGeom>
        </p:spPr>
      </p:pic>
      <p:pic>
        <p:nvPicPr>
          <p:cNvPr id="5" name="Picture 4"/>
          <p:cNvPicPr>
            <a:picLocks noChangeAspect="1"/>
          </p:cNvPicPr>
          <p:nvPr/>
        </p:nvPicPr>
        <p:blipFill rotWithShape="1">
          <a:blip r:embed="rId3"/>
          <a:srcRect l="10046" t="25373" r="65432" b="43271"/>
          <a:stretch/>
        </p:blipFill>
        <p:spPr>
          <a:xfrm>
            <a:off x="876299" y="437443"/>
            <a:ext cx="2242257" cy="141111"/>
          </a:xfrm>
          <a:prstGeom prst="rect">
            <a:avLst/>
          </a:prstGeom>
        </p:spPr>
      </p:pic>
      <p:pic>
        <p:nvPicPr>
          <p:cNvPr id="15" name="Picture 14"/>
          <p:cNvPicPr>
            <a:picLocks noChangeAspect="1"/>
          </p:cNvPicPr>
          <p:nvPr/>
        </p:nvPicPr>
        <p:blipFill rotWithShape="1">
          <a:blip r:embed="rId2"/>
          <a:srcRect b="95844"/>
          <a:stretch/>
        </p:blipFill>
        <p:spPr>
          <a:xfrm>
            <a:off x="876300" y="9878"/>
            <a:ext cx="7370081" cy="285044"/>
          </a:xfrm>
          <a:prstGeom prst="rect">
            <a:avLst/>
          </a:prstGeom>
        </p:spPr>
      </p:pic>
      <p:sp>
        <p:nvSpPr>
          <p:cNvPr id="16" name="TextBox 15"/>
          <p:cNvSpPr txBox="1"/>
          <p:nvPr/>
        </p:nvSpPr>
        <p:spPr>
          <a:xfrm>
            <a:off x="4981222" y="437443"/>
            <a:ext cx="2652889" cy="461665"/>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Programming suggestions that should incorporate high interest skill areas</a:t>
            </a:r>
            <a:endParaRPr lang="en-US" sz="1200" dirty="0">
              <a:solidFill>
                <a:srgbClr val="FF0000"/>
              </a:solidFill>
              <a:latin typeface="Calibri"/>
              <a:cs typeface="Calibri"/>
            </a:endParaRPr>
          </a:p>
        </p:txBody>
      </p:sp>
      <p:cxnSp>
        <p:nvCxnSpPr>
          <p:cNvPr id="17" name="Straight Arrow Connector 16"/>
          <p:cNvCxnSpPr>
            <a:stCxn id="16" idx="1"/>
          </p:cNvCxnSpPr>
          <p:nvPr/>
        </p:nvCxnSpPr>
        <p:spPr>
          <a:xfrm flipH="1">
            <a:off x="4162778" y="668276"/>
            <a:ext cx="818444" cy="415498"/>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568720" y="1750478"/>
            <a:ext cx="2187223" cy="646331"/>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Programming suggestions that assist with teaching the skills necessary for self-regulation.</a:t>
            </a:r>
            <a:endParaRPr lang="en-US" sz="1200" dirty="0">
              <a:solidFill>
                <a:srgbClr val="FF0000"/>
              </a:solidFill>
              <a:latin typeface="Calibri"/>
              <a:cs typeface="Calibri"/>
            </a:endParaRPr>
          </a:p>
        </p:txBody>
      </p:sp>
      <p:cxnSp>
        <p:nvCxnSpPr>
          <p:cNvPr id="21" name="Straight Arrow Connector 20"/>
          <p:cNvCxnSpPr>
            <a:stCxn id="20" idx="1"/>
          </p:cNvCxnSpPr>
          <p:nvPr/>
        </p:nvCxnSpPr>
        <p:spPr>
          <a:xfrm flipH="1">
            <a:off x="5750276" y="2073644"/>
            <a:ext cx="818444" cy="127689"/>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272387" y="5038367"/>
            <a:ext cx="2278946" cy="646331"/>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Resources/Protective Equipment for staff to assist with safety and de-escalation of behaviours.</a:t>
            </a:r>
            <a:endParaRPr lang="en-US" sz="1200" dirty="0">
              <a:solidFill>
                <a:srgbClr val="FF0000"/>
              </a:solidFill>
              <a:latin typeface="Calibri"/>
              <a:cs typeface="Calibri"/>
            </a:endParaRPr>
          </a:p>
        </p:txBody>
      </p:sp>
      <p:cxnSp>
        <p:nvCxnSpPr>
          <p:cNvPr id="28" name="Straight Arrow Connector 27"/>
          <p:cNvCxnSpPr>
            <a:stCxn id="27" idx="1"/>
          </p:cNvCxnSpPr>
          <p:nvPr/>
        </p:nvCxnSpPr>
        <p:spPr>
          <a:xfrm flipH="1">
            <a:off x="4162778" y="5361533"/>
            <a:ext cx="2109609" cy="170023"/>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5341053" y="4543777"/>
            <a:ext cx="931334" cy="817756"/>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7" idx="1"/>
          </p:cNvCxnSpPr>
          <p:nvPr/>
        </p:nvCxnSpPr>
        <p:spPr>
          <a:xfrm flipH="1">
            <a:off x="5221111" y="5361533"/>
            <a:ext cx="1051276" cy="960245"/>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1918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94466" y="3810000"/>
            <a:ext cx="313267" cy="2257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pic>
        <p:nvPicPr>
          <p:cNvPr id="15" name="Picture 14"/>
          <p:cNvPicPr>
            <a:picLocks noChangeAspect="1"/>
          </p:cNvPicPr>
          <p:nvPr/>
        </p:nvPicPr>
        <p:blipFill rotWithShape="1">
          <a:blip r:embed="rId2"/>
          <a:srcRect b="95844"/>
          <a:stretch/>
        </p:blipFill>
        <p:spPr>
          <a:xfrm>
            <a:off x="876300" y="9878"/>
            <a:ext cx="7370081" cy="285044"/>
          </a:xfrm>
          <a:prstGeom prst="rect">
            <a:avLst/>
          </a:prstGeom>
        </p:spPr>
      </p:pic>
      <p:pic>
        <p:nvPicPr>
          <p:cNvPr id="14" name="Picture 13"/>
          <p:cNvPicPr>
            <a:picLocks noChangeAspect="1"/>
          </p:cNvPicPr>
          <p:nvPr/>
        </p:nvPicPr>
        <p:blipFill>
          <a:blip r:embed="rId3"/>
          <a:stretch>
            <a:fillRect/>
          </a:stretch>
        </p:blipFill>
        <p:spPr>
          <a:xfrm>
            <a:off x="903112" y="751660"/>
            <a:ext cx="7309554" cy="5693346"/>
          </a:xfrm>
          <a:prstGeom prst="rect">
            <a:avLst/>
          </a:prstGeom>
        </p:spPr>
      </p:pic>
      <p:cxnSp>
        <p:nvCxnSpPr>
          <p:cNvPr id="18" name="Straight Arrow Connector 17"/>
          <p:cNvCxnSpPr>
            <a:stCxn id="19" idx="1"/>
          </p:cNvCxnSpPr>
          <p:nvPr/>
        </p:nvCxnSpPr>
        <p:spPr>
          <a:xfrm flipH="1" flipV="1">
            <a:off x="4258736" y="1883011"/>
            <a:ext cx="790221" cy="230833"/>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048957" y="1883011"/>
            <a:ext cx="3817344" cy="461665"/>
          </a:xfrm>
          <a:prstGeom prst="rect">
            <a:avLst/>
          </a:prstGeom>
          <a:solidFill>
            <a:schemeClr val="bg1"/>
          </a:solidFill>
          <a:ln>
            <a:solidFill>
              <a:srgbClr val="FF0000"/>
            </a:solidFill>
          </a:ln>
        </p:spPr>
        <p:txBody>
          <a:bodyPr wrap="square" rtlCol="0">
            <a:spAutoFit/>
          </a:bodyPr>
          <a:lstStyle/>
          <a:p>
            <a:r>
              <a:rPr lang="en-US" sz="1200" dirty="0" smtClean="0">
                <a:solidFill>
                  <a:srgbClr val="FF0000"/>
                </a:solidFill>
                <a:latin typeface="Calibri"/>
                <a:cs typeface="Calibri"/>
              </a:rPr>
              <a:t>Plan to ensure the safety of all students and staff if the student’s unsafe behaviour escalates. </a:t>
            </a:r>
            <a:endParaRPr lang="en-US" sz="1200" dirty="0">
              <a:solidFill>
                <a:srgbClr val="FF0000"/>
              </a:solidFill>
              <a:latin typeface="Calibri"/>
              <a:cs typeface="Calibri"/>
            </a:endParaRPr>
          </a:p>
        </p:txBody>
      </p:sp>
    </p:spTree>
    <p:extLst>
      <p:ext uri="{BB962C8B-B14F-4D97-AF65-F5344CB8AC3E}">
        <p14:creationId xmlns:p14="http://schemas.microsoft.com/office/powerpoint/2010/main" val="20971987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94466" y="3810000"/>
            <a:ext cx="313267" cy="2257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pic>
        <p:nvPicPr>
          <p:cNvPr id="2" name="Picture 1"/>
          <p:cNvPicPr>
            <a:picLocks noChangeAspect="1"/>
          </p:cNvPicPr>
          <p:nvPr/>
        </p:nvPicPr>
        <p:blipFill>
          <a:blip r:embed="rId2"/>
          <a:stretch>
            <a:fillRect/>
          </a:stretch>
        </p:blipFill>
        <p:spPr>
          <a:xfrm>
            <a:off x="959556" y="2282362"/>
            <a:ext cx="7408333" cy="4265014"/>
          </a:xfrm>
          <a:prstGeom prst="rect">
            <a:avLst/>
          </a:prstGeom>
        </p:spPr>
      </p:pic>
      <p:sp>
        <p:nvSpPr>
          <p:cNvPr id="5" name="Rectangle 4"/>
          <p:cNvSpPr/>
          <p:nvPr/>
        </p:nvSpPr>
        <p:spPr>
          <a:xfrm>
            <a:off x="3479917" y="2314043"/>
            <a:ext cx="289605" cy="2021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srcRect t="23531"/>
          <a:stretch/>
        </p:blipFill>
        <p:spPr>
          <a:xfrm>
            <a:off x="959556" y="216051"/>
            <a:ext cx="7563554" cy="2530873"/>
          </a:xfrm>
          <a:prstGeom prst="rect">
            <a:avLst/>
          </a:prstGeom>
        </p:spPr>
      </p:pic>
    </p:spTree>
    <p:extLst>
      <p:ext uri="{BB962C8B-B14F-4D97-AF65-F5344CB8AC3E}">
        <p14:creationId xmlns:p14="http://schemas.microsoft.com/office/powerpoint/2010/main" val="18001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What is an IPRC?</a:t>
            </a:r>
            <a:endParaRPr lang="en-US" b="1" dirty="0"/>
          </a:p>
        </p:txBody>
      </p:sp>
      <p:sp>
        <p:nvSpPr>
          <p:cNvPr id="4" name="Content Placeholder 2"/>
          <p:cNvSpPr txBox="1">
            <a:spLocks/>
          </p:cNvSpPr>
          <p:nvPr/>
        </p:nvSpPr>
        <p:spPr>
          <a:xfrm>
            <a:off x="307789" y="1386209"/>
            <a:ext cx="8627035" cy="5397085"/>
          </a:xfrm>
          <a:prstGeom prst="rect">
            <a:avLst/>
          </a:prstGeom>
        </p:spPr>
        <p:txBody>
          <a:bodyPr vert="horz" lIns="91440" tIns="45720" rIns="91440" bIns="45720" rtlCol="0">
            <a:normAutofit fontScale="925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r>
              <a:rPr lang="en-US" sz="2100" dirty="0" smtClean="0">
                <a:solidFill>
                  <a:srgbClr val="000000"/>
                </a:solidFill>
                <a:latin typeface="Calibri"/>
                <a:cs typeface="Calibri"/>
              </a:rPr>
              <a:t>An Identification, Placement and Review Committee (IPRC) is comprised of              at least 3 people, usually a school principal or a supervisory officer of the          school board, a special education resource teacher (SERT) and/or the student’s classroom teacher</a:t>
            </a:r>
            <a:r>
              <a:rPr lang="en-US" sz="2100" dirty="0" smtClean="0"/>
              <a:t>.</a:t>
            </a:r>
          </a:p>
          <a:p>
            <a:r>
              <a:rPr lang="en-US" sz="1900" dirty="0">
                <a:solidFill>
                  <a:srgbClr val="000000"/>
                </a:solidFill>
                <a:latin typeface="Calibri"/>
                <a:cs typeface="Calibri"/>
              </a:rPr>
              <a:t>The role of the IPRC is to:</a:t>
            </a:r>
          </a:p>
          <a:p>
            <a:pPr lvl="1"/>
            <a:r>
              <a:rPr lang="en-US" sz="1900" dirty="0">
                <a:solidFill>
                  <a:srgbClr val="000000"/>
                </a:solidFill>
                <a:latin typeface="Calibri"/>
                <a:cs typeface="Calibri"/>
              </a:rPr>
              <a:t>decide whether or not a student should be identified as exceptional</a:t>
            </a:r>
          </a:p>
          <a:p>
            <a:pPr lvl="1"/>
            <a:r>
              <a:rPr lang="en-US" sz="1900" dirty="0">
                <a:solidFill>
                  <a:srgbClr val="000000"/>
                </a:solidFill>
                <a:latin typeface="Calibri"/>
                <a:cs typeface="Calibri"/>
              </a:rPr>
              <a:t>to identify this exceptionality</a:t>
            </a:r>
          </a:p>
          <a:p>
            <a:pPr lvl="1"/>
            <a:r>
              <a:rPr lang="en-US" sz="1900" dirty="0">
                <a:solidFill>
                  <a:srgbClr val="000000"/>
                </a:solidFill>
                <a:latin typeface="Calibri"/>
                <a:cs typeface="Calibri"/>
              </a:rPr>
              <a:t>to decide on an appropriate placement for the student</a:t>
            </a:r>
          </a:p>
          <a:p>
            <a:pPr lvl="1"/>
            <a:r>
              <a:rPr lang="en-US" sz="1900" dirty="0">
                <a:solidFill>
                  <a:srgbClr val="000000"/>
                </a:solidFill>
                <a:latin typeface="Calibri"/>
                <a:cs typeface="Calibri"/>
              </a:rPr>
              <a:t> to review the identification and placement at least once in each school year</a:t>
            </a:r>
          </a:p>
          <a:p>
            <a:r>
              <a:rPr lang="en-US" sz="1900" dirty="0">
                <a:solidFill>
                  <a:srgbClr val="000000"/>
                </a:solidFill>
                <a:latin typeface="Calibri"/>
                <a:cs typeface="Calibri"/>
              </a:rPr>
              <a:t>If a parent believes his/her child will benefit from special education programs and/or services as described in an IEP and the school board does not agree, the parent has the right to request that an IPRC meet to determine if their child is an exceptional student. </a:t>
            </a:r>
          </a:p>
          <a:p>
            <a:r>
              <a:rPr lang="en-US" sz="1900" dirty="0">
                <a:solidFill>
                  <a:srgbClr val="000000"/>
                </a:solidFill>
                <a:latin typeface="Calibri"/>
                <a:cs typeface="Calibri"/>
              </a:rPr>
              <a:t>Parents, and students of age 16 or older, or a representative of the parent or student may be present at and participate in all committee discussions about the student. An interpreter may also attend to speak on their behalf or provide support if required. </a:t>
            </a:r>
            <a:r>
              <a:rPr lang="en-US" sz="1800" dirty="0" smtClean="0"/>
              <a:t> </a:t>
            </a:r>
            <a:endParaRPr lang="en-US" sz="1800" dirty="0">
              <a:solidFill>
                <a:srgbClr val="000000"/>
              </a:solidFill>
              <a:latin typeface="Calibri"/>
              <a:cs typeface="Calibri"/>
            </a:endParaRPr>
          </a:p>
        </p:txBody>
      </p:sp>
    </p:spTree>
    <p:extLst>
      <p:ext uri="{BB962C8B-B14F-4D97-AF65-F5344CB8AC3E}">
        <p14:creationId xmlns:p14="http://schemas.microsoft.com/office/powerpoint/2010/main" val="1623589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808" y="484094"/>
            <a:ext cx="7700082" cy="842350"/>
          </a:xfrm>
        </p:spPr>
        <p:txBody>
          <a:bodyPr>
            <a:noAutofit/>
          </a:bodyPr>
          <a:lstStyle/>
          <a:p>
            <a:r>
              <a:rPr lang="en-US" sz="3400" b="1" dirty="0"/>
              <a:t>What decisions can </a:t>
            </a:r>
            <a:r>
              <a:rPr lang="en-US" sz="3400" b="1" dirty="0" smtClean="0"/>
              <a:t>an </a:t>
            </a:r>
            <a:r>
              <a:rPr lang="en-US" sz="3400" b="1" dirty="0"/>
              <a:t>IPRC </a:t>
            </a:r>
            <a:r>
              <a:rPr lang="en-US" sz="3400" b="1" dirty="0" smtClean="0"/>
              <a:t>make? </a:t>
            </a:r>
            <a:endParaRPr lang="en-US" sz="3400" b="1" dirty="0"/>
          </a:p>
        </p:txBody>
      </p:sp>
      <p:sp>
        <p:nvSpPr>
          <p:cNvPr id="3" name="Content Placeholder 2"/>
          <p:cNvSpPr>
            <a:spLocks noGrp="1"/>
          </p:cNvSpPr>
          <p:nvPr>
            <p:ph idx="1"/>
          </p:nvPr>
        </p:nvSpPr>
        <p:spPr>
          <a:xfrm>
            <a:off x="312104" y="1576127"/>
            <a:ext cx="8592608" cy="5136445"/>
          </a:xfrm>
        </p:spPr>
        <p:txBody>
          <a:bodyPr>
            <a:normAutofit fontScale="40000" lnSpcReduction="20000"/>
          </a:bodyPr>
          <a:lstStyle/>
          <a:p>
            <a:pPr marL="0" indent="0">
              <a:buNone/>
            </a:pPr>
            <a:r>
              <a:rPr lang="en-US" sz="5000" dirty="0" smtClean="0">
                <a:solidFill>
                  <a:srgbClr val="000000"/>
                </a:solidFill>
                <a:latin typeface="Calibri"/>
                <a:cs typeface="Calibri"/>
              </a:rPr>
              <a:t>The </a:t>
            </a:r>
            <a:r>
              <a:rPr lang="en-US" sz="5000" dirty="0">
                <a:solidFill>
                  <a:srgbClr val="000000"/>
                </a:solidFill>
                <a:latin typeface="Calibri"/>
                <a:cs typeface="Calibri"/>
              </a:rPr>
              <a:t>Identification, </a:t>
            </a:r>
            <a:r>
              <a:rPr lang="en-US" sz="5000" dirty="0" smtClean="0">
                <a:solidFill>
                  <a:srgbClr val="000000"/>
                </a:solidFill>
                <a:latin typeface="Calibri"/>
                <a:cs typeface="Calibri"/>
              </a:rPr>
              <a:t>Placement </a:t>
            </a:r>
            <a:r>
              <a:rPr lang="en-US" sz="5000" dirty="0">
                <a:solidFill>
                  <a:srgbClr val="000000"/>
                </a:solidFill>
                <a:latin typeface="Calibri"/>
                <a:cs typeface="Calibri"/>
              </a:rPr>
              <a:t>and Review Committee (I.P.R.C.</a:t>
            </a:r>
            <a:r>
              <a:rPr lang="en-US" sz="5000" dirty="0" smtClean="0">
                <a:solidFill>
                  <a:srgbClr val="000000"/>
                </a:solidFill>
                <a:latin typeface="Calibri"/>
                <a:cs typeface="Calibri"/>
              </a:rPr>
              <a:t>) can:</a:t>
            </a:r>
            <a:endParaRPr lang="en-US" sz="5000" dirty="0">
              <a:solidFill>
                <a:srgbClr val="000000"/>
              </a:solidFill>
              <a:latin typeface="Calibri"/>
              <a:cs typeface="Calibri"/>
            </a:endParaRPr>
          </a:p>
          <a:p>
            <a:r>
              <a:rPr lang="en-US" sz="5000" dirty="0" smtClean="0">
                <a:solidFill>
                  <a:srgbClr val="000000"/>
                </a:solidFill>
                <a:latin typeface="Calibri"/>
                <a:cs typeface="Calibri"/>
              </a:rPr>
              <a:t>decide </a:t>
            </a:r>
            <a:r>
              <a:rPr lang="en-US" sz="5000" dirty="0">
                <a:solidFill>
                  <a:srgbClr val="000000"/>
                </a:solidFill>
                <a:latin typeface="Calibri"/>
                <a:cs typeface="Calibri"/>
              </a:rPr>
              <a:t>if </a:t>
            </a:r>
            <a:r>
              <a:rPr lang="en-US" sz="5000" dirty="0" smtClean="0">
                <a:solidFill>
                  <a:srgbClr val="000000"/>
                </a:solidFill>
                <a:latin typeface="Calibri"/>
                <a:cs typeface="Calibri"/>
              </a:rPr>
              <a:t>a student is </a:t>
            </a:r>
            <a:r>
              <a:rPr lang="en-US" sz="5000" dirty="0">
                <a:solidFill>
                  <a:srgbClr val="000000"/>
                </a:solidFill>
                <a:latin typeface="Calibri"/>
                <a:cs typeface="Calibri"/>
              </a:rPr>
              <a:t>“exceptional”, and if so designates the area of exceptionality as </a:t>
            </a:r>
            <a:r>
              <a:rPr lang="en-US" sz="5000" dirty="0" smtClean="0">
                <a:solidFill>
                  <a:srgbClr val="000000"/>
                </a:solidFill>
                <a:latin typeface="Calibri"/>
                <a:cs typeface="Calibri"/>
              </a:rPr>
              <a:t>defined </a:t>
            </a:r>
            <a:r>
              <a:rPr lang="en-US" sz="5000" dirty="0">
                <a:solidFill>
                  <a:srgbClr val="000000"/>
                </a:solidFill>
                <a:latin typeface="Calibri"/>
                <a:cs typeface="Calibri"/>
              </a:rPr>
              <a:t>by the Ministry of Education and Training </a:t>
            </a:r>
          </a:p>
          <a:p>
            <a:r>
              <a:rPr lang="en-US" sz="5000" dirty="0" smtClean="0">
                <a:solidFill>
                  <a:srgbClr val="000000"/>
                </a:solidFill>
                <a:latin typeface="Calibri"/>
                <a:cs typeface="Calibri"/>
              </a:rPr>
              <a:t>examine </a:t>
            </a:r>
            <a:r>
              <a:rPr lang="en-US" sz="5000" dirty="0">
                <a:solidFill>
                  <a:srgbClr val="000000"/>
                </a:solidFill>
                <a:latin typeface="Calibri"/>
                <a:cs typeface="Calibri"/>
              </a:rPr>
              <a:t>placement options based on </a:t>
            </a:r>
            <a:r>
              <a:rPr lang="en-US" sz="5000" dirty="0" smtClean="0">
                <a:solidFill>
                  <a:srgbClr val="000000"/>
                </a:solidFill>
                <a:latin typeface="Calibri"/>
                <a:cs typeface="Calibri"/>
              </a:rPr>
              <a:t>the student’s needs </a:t>
            </a:r>
            <a:r>
              <a:rPr lang="en-US" sz="5000" dirty="0">
                <a:solidFill>
                  <a:srgbClr val="000000"/>
                </a:solidFill>
                <a:latin typeface="Calibri"/>
                <a:cs typeface="Calibri"/>
              </a:rPr>
              <a:t>and strengths where the IPRC has identified </a:t>
            </a:r>
            <a:r>
              <a:rPr lang="en-US" sz="5000" dirty="0" smtClean="0">
                <a:solidFill>
                  <a:srgbClr val="000000"/>
                </a:solidFill>
                <a:latin typeface="Calibri"/>
                <a:cs typeface="Calibri"/>
              </a:rPr>
              <a:t>the student as </a:t>
            </a:r>
            <a:r>
              <a:rPr lang="en-US" sz="5000" dirty="0">
                <a:solidFill>
                  <a:srgbClr val="000000"/>
                </a:solidFill>
                <a:latin typeface="Calibri"/>
                <a:cs typeface="Calibri"/>
              </a:rPr>
              <a:t>exceptional </a:t>
            </a:r>
          </a:p>
          <a:p>
            <a:r>
              <a:rPr lang="en-US" sz="5000" dirty="0" smtClean="0">
                <a:solidFill>
                  <a:srgbClr val="000000"/>
                </a:solidFill>
                <a:latin typeface="Calibri"/>
                <a:cs typeface="Calibri"/>
              </a:rPr>
              <a:t>decide </a:t>
            </a:r>
            <a:r>
              <a:rPr lang="en-US" sz="5000" dirty="0">
                <a:solidFill>
                  <a:srgbClr val="000000"/>
                </a:solidFill>
                <a:latin typeface="Calibri"/>
                <a:cs typeface="Calibri"/>
              </a:rPr>
              <a:t>on one of five placement options defined by the Ministry of Education as outlined: </a:t>
            </a:r>
          </a:p>
          <a:p>
            <a:pPr lvl="1">
              <a:lnSpc>
                <a:spcPct val="120000"/>
              </a:lnSpc>
            </a:pPr>
            <a:r>
              <a:rPr lang="en-US" sz="4500" dirty="0">
                <a:solidFill>
                  <a:srgbClr val="000000"/>
                </a:solidFill>
                <a:latin typeface="Calibri"/>
                <a:cs typeface="Calibri"/>
              </a:rPr>
              <a:t>a regular class with indirect support </a:t>
            </a:r>
          </a:p>
          <a:p>
            <a:pPr lvl="1">
              <a:lnSpc>
                <a:spcPct val="120000"/>
              </a:lnSpc>
            </a:pPr>
            <a:r>
              <a:rPr lang="en-US" sz="4500" dirty="0">
                <a:solidFill>
                  <a:srgbClr val="000000"/>
                </a:solidFill>
                <a:latin typeface="Calibri"/>
                <a:cs typeface="Calibri"/>
              </a:rPr>
              <a:t>a regular class with resource assistance </a:t>
            </a:r>
          </a:p>
          <a:p>
            <a:pPr lvl="1">
              <a:lnSpc>
                <a:spcPct val="120000"/>
              </a:lnSpc>
            </a:pPr>
            <a:r>
              <a:rPr lang="en-US" sz="4500" dirty="0">
                <a:solidFill>
                  <a:srgbClr val="000000"/>
                </a:solidFill>
                <a:latin typeface="Calibri"/>
                <a:cs typeface="Calibri"/>
              </a:rPr>
              <a:t>a regular class with withdrawal assistance </a:t>
            </a:r>
          </a:p>
          <a:p>
            <a:pPr lvl="1">
              <a:lnSpc>
                <a:spcPct val="120000"/>
              </a:lnSpc>
            </a:pPr>
            <a:r>
              <a:rPr lang="en-US" sz="4500" dirty="0">
                <a:solidFill>
                  <a:srgbClr val="000000"/>
                </a:solidFill>
                <a:latin typeface="Calibri"/>
                <a:cs typeface="Calibri"/>
              </a:rPr>
              <a:t>a special education class with partial integration </a:t>
            </a:r>
          </a:p>
          <a:p>
            <a:pPr lvl="1">
              <a:lnSpc>
                <a:spcPct val="120000"/>
              </a:lnSpc>
            </a:pPr>
            <a:r>
              <a:rPr lang="en-US" sz="4500" dirty="0">
                <a:solidFill>
                  <a:srgbClr val="000000"/>
                </a:solidFill>
                <a:latin typeface="Calibri"/>
                <a:cs typeface="Calibri"/>
              </a:rPr>
              <a:t>a special education class full time </a:t>
            </a:r>
          </a:p>
          <a:p>
            <a:r>
              <a:rPr lang="en-US" sz="5000" dirty="0" smtClean="0">
                <a:solidFill>
                  <a:srgbClr val="000000"/>
                </a:solidFill>
                <a:latin typeface="Calibri"/>
                <a:cs typeface="Calibri"/>
              </a:rPr>
              <a:t>list </a:t>
            </a:r>
            <a:r>
              <a:rPr lang="en-US" sz="5000" dirty="0">
                <a:solidFill>
                  <a:srgbClr val="000000"/>
                </a:solidFill>
                <a:latin typeface="Calibri"/>
                <a:cs typeface="Calibri"/>
              </a:rPr>
              <a:t>the reasons for that choice if placement will be in a self-contained class </a:t>
            </a:r>
            <a:r>
              <a:rPr lang="en-US" sz="5000" dirty="0" smtClean="0">
                <a:solidFill>
                  <a:srgbClr val="000000"/>
                </a:solidFill>
                <a:latin typeface="Calibri"/>
                <a:cs typeface="Calibri"/>
              </a:rPr>
              <a:t>may </a:t>
            </a:r>
            <a:r>
              <a:rPr lang="en-US" sz="5000" dirty="0">
                <a:solidFill>
                  <a:srgbClr val="000000"/>
                </a:solidFill>
                <a:latin typeface="Calibri"/>
                <a:cs typeface="Calibri"/>
              </a:rPr>
              <a:t>recommend specific programs or services. </a:t>
            </a:r>
          </a:p>
          <a:p>
            <a:endParaRPr lang="en-US" dirty="0"/>
          </a:p>
        </p:txBody>
      </p:sp>
    </p:spTree>
    <p:extLst>
      <p:ext uri="{BB962C8B-B14F-4D97-AF65-F5344CB8AC3E}">
        <p14:creationId xmlns:p14="http://schemas.microsoft.com/office/powerpoint/2010/main" val="80203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96" y="569591"/>
            <a:ext cx="7972777" cy="1265685"/>
          </a:xfrm>
        </p:spPr>
        <p:txBody>
          <a:bodyPr>
            <a:normAutofit fontScale="90000"/>
          </a:bodyPr>
          <a:lstStyle/>
          <a:p>
            <a:r>
              <a:rPr lang="en-US" b="1" dirty="0" smtClean="0"/>
              <a:t>DDSB, DCDSB, KPRDSB &amp; P VNCCDSB Special Education</a:t>
            </a:r>
            <a:r>
              <a:rPr lang="en-US" b="1" dirty="0"/>
              <a:t> </a:t>
            </a:r>
            <a:r>
              <a:rPr lang="en-US" b="1" dirty="0" smtClean="0"/>
              <a:t>Placement Options</a:t>
            </a:r>
            <a:endParaRPr lang="en-US" b="1" dirty="0"/>
          </a:p>
        </p:txBody>
      </p:sp>
      <p:sp>
        <p:nvSpPr>
          <p:cNvPr id="3" name="Content Placeholder 2"/>
          <p:cNvSpPr>
            <a:spLocks noGrp="1"/>
          </p:cNvSpPr>
          <p:nvPr>
            <p:ph idx="1"/>
          </p:nvPr>
        </p:nvSpPr>
        <p:spPr>
          <a:xfrm>
            <a:off x="4318001" y="2339954"/>
            <a:ext cx="4601881" cy="4148667"/>
          </a:xfrm>
        </p:spPr>
        <p:txBody>
          <a:bodyPr numCol="1">
            <a:noAutofit/>
          </a:bodyPr>
          <a:lstStyle/>
          <a:p>
            <a:pPr marL="0" indent="0">
              <a:spcBef>
                <a:spcPts val="0"/>
              </a:spcBef>
              <a:buNone/>
            </a:pPr>
            <a:r>
              <a:rPr lang="en-US" sz="1900" b="1" dirty="0" smtClean="0">
                <a:solidFill>
                  <a:srgbClr val="000000"/>
                </a:solidFill>
                <a:latin typeface="Calibri"/>
                <a:cs typeface="Calibri"/>
              </a:rPr>
              <a:t>Durham </a:t>
            </a:r>
            <a:r>
              <a:rPr lang="en-US" sz="1900" b="1" dirty="0">
                <a:solidFill>
                  <a:srgbClr val="000000"/>
                </a:solidFill>
                <a:latin typeface="Calibri"/>
                <a:cs typeface="Calibri"/>
              </a:rPr>
              <a:t>Catholic </a:t>
            </a:r>
            <a:r>
              <a:rPr lang="en-US" sz="1900" b="1" dirty="0" smtClean="0">
                <a:solidFill>
                  <a:srgbClr val="000000"/>
                </a:solidFill>
                <a:latin typeface="Calibri"/>
                <a:cs typeface="Calibri"/>
              </a:rPr>
              <a:t>District School Board</a:t>
            </a:r>
          </a:p>
          <a:p>
            <a:pPr>
              <a:spcBef>
                <a:spcPts val="0"/>
              </a:spcBef>
            </a:pPr>
            <a:r>
              <a:rPr lang="en-US" sz="1800" dirty="0">
                <a:solidFill>
                  <a:srgbClr val="000000"/>
                </a:solidFill>
                <a:latin typeface="Calibri"/>
                <a:cs typeface="Calibri"/>
              </a:rPr>
              <a:t>Supervised Alternative Learning (S.A.L.</a:t>
            </a:r>
            <a:r>
              <a:rPr lang="en-US" sz="1800" dirty="0" smtClean="0">
                <a:solidFill>
                  <a:srgbClr val="000000"/>
                </a:solidFill>
                <a:latin typeface="Calibri"/>
                <a:cs typeface="Calibri"/>
              </a:rPr>
              <a:t>)</a:t>
            </a:r>
          </a:p>
          <a:p>
            <a:pPr>
              <a:spcBef>
                <a:spcPts val="0"/>
              </a:spcBef>
            </a:pPr>
            <a:r>
              <a:rPr lang="en-US" sz="1800" dirty="0" smtClean="0">
                <a:solidFill>
                  <a:srgbClr val="000000"/>
                </a:solidFill>
                <a:latin typeface="Calibri"/>
                <a:cs typeface="Calibri"/>
              </a:rPr>
              <a:t>Gifted Program</a:t>
            </a:r>
          </a:p>
          <a:p>
            <a:pPr marL="0" indent="0">
              <a:spcBef>
                <a:spcPts val="0"/>
              </a:spcBef>
              <a:buNone/>
            </a:pPr>
            <a:endParaRPr lang="en-US" sz="1800" dirty="0">
              <a:solidFill>
                <a:srgbClr val="000000"/>
              </a:solidFill>
              <a:latin typeface="Calibri"/>
              <a:cs typeface="Calibri"/>
            </a:endParaRPr>
          </a:p>
          <a:p>
            <a:pPr marL="0" indent="0">
              <a:spcBef>
                <a:spcPts val="0"/>
              </a:spcBef>
              <a:buNone/>
            </a:pPr>
            <a:r>
              <a:rPr lang="en-US" sz="1900" b="1" dirty="0" smtClean="0">
                <a:solidFill>
                  <a:srgbClr val="000000"/>
                </a:solidFill>
                <a:latin typeface="Calibri"/>
                <a:cs typeface="Calibri"/>
              </a:rPr>
              <a:t>Kawartha Pine Ridge District School Board</a:t>
            </a:r>
          </a:p>
          <a:p>
            <a:pPr>
              <a:spcBef>
                <a:spcPts val="0"/>
              </a:spcBef>
            </a:pPr>
            <a:r>
              <a:rPr lang="en-US" sz="1800" dirty="0" smtClean="0">
                <a:solidFill>
                  <a:srgbClr val="000000"/>
                </a:solidFill>
                <a:latin typeface="Calibri"/>
                <a:cs typeface="Calibri"/>
              </a:rPr>
              <a:t>Learning and Life Skills (L.L.S.)</a:t>
            </a:r>
            <a:endParaRPr lang="en-US" sz="1800" dirty="0">
              <a:solidFill>
                <a:srgbClr val="000000"/>
              </a:solidFill>
              <a:latin typeface="Calibri"/>
              <a:cs typeface="Calibri"/>
            </a:endParaRPr>
          </a:p>
          <a:p>
            <a:pPr>
              <a:spcBef>
                <a:spcPts val="0"/>
              </a:spcBef>
            </a:pPr>
            <a:r>
              <a:rPr lang="en-US" sz="1800" dirty="0" smtClean="0">
                <a:solidFill>
                  <a:srgbClr val="000000"/>
                </a:solidFill>
                <a:latin typeface="Calibri"/>
                <a:cs typeface="Calibri"/>
              </a:rPr>
              <a:t>Congregated Gifted Program</a:t>
            </a:r>
          </a:p>
          <a:p>
            <a:pPr>
              <a:spcBef>
                <a:spcPts val="0"/>
              </a:spcBef>
            </a:pPr>
            <a:endParaRPr lang="en-US" sz="1800" dirty="0">
              <a:solidFill>
                <a:srgbClr val="000000"/>
              </a:solidFill>
              <a:latin typeface="Calibri"/>
              <a:cs typeface="Calibri"/>
            </a:endParaRPr>
          </a:p>
          <a:p>
            <a:pPr marL="0" indent="0">
              <a:spcBef>
                <a:spcPts val="0"/>
              </a:spcBef>
              <a:buNone/>
            </a:pPr>
            <a:r>
              <a:rPr lang="en-US" sz="1900" b="1" dirty="0" smtClean="0">
                <a:solidFill>
                  <a:srgbClr val="000000"/>
                </a:solidFill>
                <a:latin typeface="Calibri"/>
                <a:cs typeface="Calibri"/>
              </a:rPr>
              <a:t>Peterborough, Victoria, Northumberland, Clarington Catholic District Board</a:t>
            </a:r>
          </a:p>
          <a:p>
            <a:pPr>
              <a:spcBef>
                <a:spcPts val="0"/>
              </a:spcBef>
            </a:pPr>
            <a:r>
              <a:rPr lang="en-US" sz="1800" dirty="0">
                <a:solidFill>
                  <a:srgbClr val="000000"/>
                </a:solidFill>
                <a:latin typeface="Calibri"/>
                <a:cs typeface="Calibri"/>
              </a:rPr>
              <a:t>Behaviour Education Support Training</a:t>
            </a:r>
          </a:p>
          <a:p>
            <a:pPr>
              <a:spcBef>
                <a:spcPts val="0"/>
              </a:spcBef>
            </a:pPr>
            <a:r>
              <a:rPr lang="en-US" sz="1800" dirty="0">
                <a:solidFill>
                  <a:srgbClr val="000000"/>
                </a:solidFill>
                <a:latin typeface="Calibri"/>
                <a:cs typeface="Calibri"/>
              </a:rPr>
              <a:t>Centre for Autism Spectrum Assistance </a:t>
            </a:r>
          </a:p>
          <a:p>
            <a:pPr>
              <a:spcBef>
                <a:spcPts val="0"/>
              </a:spcBef>
            </a:pPr>
            <a:r>
              <a:rPr lang="en-US" sz="1800" dirty="0">
                <a:solidFill>
                  <a:srgbClr val="000000"/>
                </a:solidFill>
                <a:latin typeface="Calibri"/>
                <a:cs typeface="Calibri"/>
              </a:rPr>
              <a:t>Learning for Living (Secondary</a:t>
            </a:r>
            <a:r>
              <a:rPr lang="en-US" sz="1800" dirty="0" smtClean="0">
                <a:solidFill>
                  <a:srgbClr val="000000"/>
                </a:solidFill>
                <a:latin typeface="Calibri"/>
                <a:cs typeface="Calibri"/>
              </a:rPr>
              <a:t>)</a:t>
            </a:r>
          </a:p>
          <a:p>
            <a:pPr>
              <a:spcBef>
                <a:spcPts val="0"/>
              </a:spcBef>
            </a:pPr>
            <a:r>
              <a:rPr lang="en-US" sz="1800" dirty="0" smtClean="0">
                <a:solidFill>
                  <a:srgbClr val="000000"/>
                </a:solidFill>
                <a:latin typeface="Calibri"/>
                <a:cs typeface="Calibri"/>
              </a:rPr>
              <a:t>Gifted Program</a:t>
            </a:r>
            <a:endParaRPr lang="en-US" sz="1800" dirty="0">
              <a:solidFill>
                <a:srgbClr val="000000"/>
              </a:solidFill>
              <a:latin typeface="Calibri"/>
              <a:cs typeface="Calibri"/>
            </a:endParaRPr>
          </a:p>
          <a:p>
            <a:pPr>
              <a:spcBef>
                <a:spcPts val="0"/>
              </a:spcBef>
            </a:pPr>
            <a:endParaRPr lang="en-US" sz="1800" b="1" dirty="0" smtClean="0">
              <a:solidFill>
                <a:srgbClr val="000000"/>
              </a:solidFill>
              <a:latin typeface="Calibri"/>
              <a:cs typeface="Calibri"/>
            </a:endParaRPr>
          </a:p>
          <a:p>
            <a:pPr>
              <a:spcBef>
                <a:spcPts val="0"/>
              </a:spcBef>
            </a:pPr>
            <a:endParaRPr lang="en-US" sz="1800" dirty="0">
              <a:solidFill>
                <a:srgbClr val="000000"/>
              </a:solidFill>
              <a:latin typeface="Calibri"/>
              <a:cs typeface="Calibri"/>
            </a:endParaRPr>
          </a:p>
          <a:p>
            <a:pPr marL="0" indent="0">
              <a:spcBef>
                <a:spcPts val="0"/>
              </a:spcBef>
              <a:buNone/>
            </a:pPr>
            <a:r>
              <a:rPr lang="en-US" sz="1800" dirty="0" smtClean="0">
                <a:solidFill>
                  <a:srgbClr val="000000"/>
                </a:solidFill>
                <a:latin typeface="Calibri"/>
                <a:cs typeface="Calibri"/>
              </a:rPr>
              <a:t> </a:t>
            </a:r>
            <a:endParaRPr lang="en-US" sz="1800" dirty="0">
              <a:solidFill>
                <a:srgbClr val="000000"/>
              </a:solidFill>
              <a:latin typeface="Calibri"/>
              <a:cs typeface="Calibri"/>
            </a:endParaRPr>
          </a:p>
          <a:p>
            <a:pPr marL="0" indent="0">
              <a:spcBef>
                <a:spcPts val="0"/>
              </a:spcBef>
              <a:buNone/>
            </a:pPr>
            <a:endParaRPr lang="en-US" sz="1800" b="1" dirty="0">
              <a:solidFill>
                <a:srgbClr val="000000"/>
              </a:solidFill>
              <a:latin typeface="Calibri"/>
              <a:cs typeface="Calibri"/>
            </a:endParaRPr>
          </a:p>
          <a:p>
            <a:pPr>
              <a:spcBef>
                <a:spcPts val="0"/>
              </a:spcBef>
            </a:pPr>
            <a:endParaRPr lang="en-US" sz="1800" dirty="0">
              <a:solidFill>
                <a:srgbClr val="000000"/>
              </a:solidFill>
              <a:latin typeface="Calibri"/>
              <a:cs typeface="Calibri"/>
            </a:endParaRPr>
          </a:p>
        </p:txBody>
      </p:sp>
      <p:sp>
        <p:nvSpPr>
          <p:cNvPr id="4" name="Content Placeholder 2"/>
          <p:cNvSpPr txBox="1">
            <a:spLocks/>
          </p:cNvSpPr>
          <p:nvPr/>
        </p:nvSpPr>
        <p:spPr>
          <a:xfrm>
            <a:off x="463181" y="2339953"/>
            <a:ext cx="3765174" cy="4148667"/>
          </a:xfrm>
          <a:prstGeom prst="rect">
            <a:avLst/>
          </a:prstGeom>
        </p:spPr>
        <p:txBody>
          <a:bodyPr vert="horz" lIns="91440" tIns="45720" rIns="91440" bIns="45720" numCol="1" rtlCol="0">
            <a:no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spcBef>
                <a:spcPts val="0"/>
              </a:spcBef>
              <a:buFont typeface="Wingdings" pitchFamily="2" charset="2"/>
              <a:buNone/>
            </a:pPr>
            <a:r>
              <a:rPr lang="en-US" sz="1900" b="1" dirty="0" smtClean="0">
                <a:solidFill>
                  <a:srgbClr val="000000"/>
                </a:solidFill>
                <a:latin typeface="Calibri"/>
                <a:cs typeface="Calibri"/>
              </a:rPr>
              <a:t>Durham District School Board</a:t>
            </a:r>
          </a:p>
          <a:p>
            <a:pPr>
              <a:spcBef>
                <a:spcPts val="0"/>
              </a:spcBef>
            </a:pPr>
            <a:r>
              <a:rPr lang="en-US" sz="1800" dirty="0" smtClean="0">
                <a:solidFill>
                  <a:srgbClr val="000000"/>
                </a:solidFill>
                <a:latin typeface="Calibri"/>
                <a:cs typeface="Calibri"/>
              </a:rPr>
              <a:t>Associated Class</a:t>
            </a:r>
          </a:p>
          <a:p>
            <a:pPr>
              <a:spcBef>
                <a:spcPts val="0"/>
              </a:spcBef>
            </a:pPr>
            <a:r>
              <a:rPr lang="en-US" sz="1800" dirty="0" smtClean="0">
                <a:solidFill>
                  <a:srgbClr val="000000"/>
                </a:solidFill>
                <a:latin typeface="Calibri"/>
                <a:cs typeface="Calibri"/>
              </a:rPr>
              <a:t>Behaviour Assessment Class (BAC)</a:t>
            </a:r>
          </a:p>
          <a:p>
            <a:pPr>
              <a:spcBef>
                <a:spcPts val="0"/>
              </a:spcBef>
            </a:pPr>
            <a:r>
              <a:rPr lang="en-US" sz="1800" dirty="0" smtClean="0">
                <a:solidFill>
                  <a:srgbClr val="000000"/>
                </a:solidFill>
                <a:latin typeface="Calibri"/>
                <a:cs typeface="Calibri"/>
              </a:rPr>
              <a:t>Behaviour Intervention Class (BIC)</a:t>
            </a:r>
          </a:p>
          <a:p>
            <a:pPr>
              <a:spcBef>
                <a:spcPts val="0"/>
              </a:spcBef>
            </a:pPr>
            <a:r>
              <a:rPr lang="en-US" sz="1800" dirty="0" smtClean="0">
                <a:solidFill>
                  <a:srgbClr val="000000"/>
                </a:solidFill>
                <a:latin typeface="Calibri"/>
                <a:cs typeface="Calibri"/>
              </a:rPr>
              <a:t>Deaf/Hard of Hearing Class</a:t>
            </a:r>
          </a:p>
          <a:p>
            <a:pPr>
              <a:spcBef>
                <a:spcPts val="0"/>
              </a:spcBef>
            </a:pPr>
            <a:r>
              <a:rPr lang="en-US" sz="1800" dirty="0" smtClean="0">
                <a:solidFill>
                  <a:srgbClr val="000000"/>
                </a:solidFill>
                <a:latin typeface="Calibri"/>
                <a:cs typeface="Calibri"/>
              </a:rPr>
              <a:t>Developmental Class</a:t>
            </a:r>
          </a:p>
          <a:p>
            <a:pPr>
              <a:spcBef>
                <a:spcPts val="0"/>
              </a:spcBef>
            </a:pPr>
            <a:r>
              <a:rPr lang="en-US" sz="1800" dirty="0" smtClean="0">
                <a:solidFill>
                  <a:srgbClr val="000000"/>
                </a:solidFill>
                <a:latin typeface="Calibri"/>
                <a:cs typeface="Calibri"/>
              </a:rPr>
              <a:t>Gifted Class</a:t>
            </a:r>
          </a:p>
          <a:p>
            <a:pPr>
              <a:spcBef>
                <a:spcPts val="0"/>
              </a:spcBef>
            </a:pPr>
            <a:r>
              <a:rPr lang="en-US" sz="1800" dirty="0" smtClean="0">
                <a:solidFill>
                  <a:srgbClr val="000000"/>
                </a:solidFill>
                <a:latin typeface="Calibri"/>
                <a:cs typeface="Calibri"/>
              </a:rPr>
              <a:t>Language Class</a:t>
            </a:r>
          </a:p>
          <a:p>
            <a:pPr>
              <a:spcBef>
                <a:spcPts val="0"/>
              </a:spcBef>
            </a:pPr>
            <a:r>
              <a:rPr lang="en-US" sz="1800" dirty="0" smtClean="0">
                <a:solidFill>
                  <a:srgbClr val="000000"/>
                </a:solidFill>
                <a:latin typeface="Calibri"/>
                <a:cs typeface="Calibri"/>
              </a:rPr>
              <a:t>Learning Strategies Class (LSC)</a:t>
            </a:r>
          </a:p>
          <a:p>
            <a:pPr>
              <a:spcBef>
                <a:spcPts val="0"/>
              </a:spcBef>
            </a:pPr>
            <a:r>
              <a:rPr lang="en-US" sz="1800" dirty="0" smtClean="0">
                <a:solidFill>
                  <a:srgbClr val="000000"/>
                </a:solidFill>
                <a:latin typeface="Calibri"/>
                <a:cs typeface="Calibri"/>
              </a:rPr>
              <a:t>Modified Class</a:t>
            </a:r>
          </a:p>
          <a:p>
            <a:pPr>
              <a:spcBef>
                <a:spcPts val="0"/>
              </a:spcBef>
            </a:pPr>
            <a:r>
              <a:rPr lang="en-US" sz="1800" dirty="0" smtClean="0">
                <a:solidFill>
                  <a:srgbClr val="000000"/>
                </a:solidFill>
                <a:latin typeface="Calibri"/>
                <a:cs typeface="Calibri"/>
              </a:rPr>
              <a:t>Multiple Exceptionalities Class (ME)</a:t>
            </a:r>
          </a:p>
          <a:p>
            <a:pPr>
              <a:spcBef>
                <a:spcPts val="0"/>
              </a:spcBef>
            </a:pPr>
            <a:r>
              <a:rPr lang="en-US" sz="1800" dirty="0" smtClean="0">
                <a:solidFill>
                  <a:srgbClr val="000000"/>
                </a:solidFill>
                <a:latin typeface="Calibri"/>
                <a:cs typeface="Calibri"/>
              </a:rPr>
              <a:t>Practical Learning Program (PLP) </a:t>
            </a:r>
          </a:p>
          <a:p>
            <a:pPr>
              <a:spcBef>
                <a:spcPts val="0"/>
              </a:spcBef>
            </a:pPr>
            <a:r>
              <a:rPr lang="en-US" sz="1800" dirty="0" smtClean="0">
                <a:solidFill>
                  <a:srgbClr val="000000"/>
                </a:solidFill>
                <a:latin typeface="Calibri"/>
                <a:cs typeface="Calibri"/>
              </a:rPr>
              <a:t>Resource Room</a:t>
            </a:r>
          </a:p>
          <a:p>
            <a:pPr>
              <a:spcBef>
                <a:spcPts val="0"/>
              </a:spcBef>
            </a:pPr>
            <a:r>
              <a:rPr lang="en-US" sz="1800" dirty="0" smtClean="0">
                <a:solidFill>
                  <a:srgbClr val="000000"/>
                </a:solidFill>
                <a:latin typeface="Calibri"/>
                <a:cs typeface="Calibri"/>
              </a:rPr>
              <a:t>Structured Learning Class (SLC)</a:t>
            </a:r>
            <a:endParaRPr lang="en-US" sz="1800" b="1" dirty="0">
              <a:solidFill>
                <a:srgbClr val="000000"/>
              </a:solidFill>
              <a:latin typeface="Calibri"/>
              <a:cs typeface="Calibri"/>
            </a:endParaRPr>
          </a:p>
        </p:txBody>
      </p:sp>
    </p:spTree>
    <p:extLst>
      <p:ext uri="{BB962C8B-B14F-4D97-AF65-F5344CB8AC3E}">
        <p14:creationId xmlns:p14="http://schemas.microsoft.com/office/powerpoint/2010/main" val="41330795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47638"/>
            <a:ext cx="8229600" cy="840139"/>
          </a:xfrm>
        </p:spPr>
        <p:txBody>
          <a:bodyPr>
            <a:normAutofit/>
          </a:bodyPr>
          <a:lstStyle/>
          <a:p>
            <a:r>
              <a:rPr lang="en-US" sz="3400" b="1" dirty="0" smtClean="0">
                <a:solidFill>
                  <a:srgbClr val="620279"/>
                </a:solidFill>
                <a:latin typeface="Rockwell"/>
                <a:cs typeface="Rockwell"/>
              </a:rPr>
              <a:t>Special Education Path to I.P.R.C</a:t>
            </a:r>
            <a:endParaRPr lang="en-US" sz="3400" dirty="0">
              <a:solidFill>
                <a:srgbClr val="620279"/>
              </a:solidFill>
              <a:latin typeface="Rockwell"/>
              <a:cs typeface="Rockwell"/>
            </a:endParaRPr>
          </a:p>
        </p:txBody>
      </p:sp>
      <p:grpSp>
        <p:nvGrpSpPr>
          <p:cNvPr id="66" name="Group 65"/>
          <p:cNvGrpSpPr/>
          <p:nvPr/>
        </p:nvGrpSpPr>
        <p:grpSpPr>
          <a:xfrm>
            <a:off x="90316" y="1001888"/>
            <a:ext cx="4131734" cy="1743250"/>
            <a:chOff x="160867" y="1177750"/>
            <a:chExt cx="4131734" cy="1743250"/>
          </a:xfrm>
        </p:grpSpPr>
        <p:sp>
          <p:nvSpPr>
            <p:cNvPr id="8" name="Rectangle 7"/>
            <p:cNvSpPr/>
            <p:nvPr/>
          </p:nvSpPr>
          <p:spPr>
            <a:xfrm>
              <a:off x="160869" y="1495780"/>
              <a:ext cx="4131732" cy="1425220"/>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a:off x="160867" y="1177750"/>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31422" y="1184278"/>
              <a:ext cx="883355" cy="369332"/>
            </a:xfrm>
            <a:prstGeom prst="rect">
              <a:avLst/>
            </a:prstGeom>
            <a:noFill/>
          </p:spPr>
          <p:txBody>
            <a:bodyPr wrap="square" rtlCol="0">
              <a:spAutoFit/>
            </a:bodyPr>
            <a:lstStyle/>
            <a:p>
              <a:r>
                <a:rPr lang="en-US" dirty="0" smtClean="0">
                  <a:solidFill>
                    <a:schemeClr val="bg1"/>
                  </a:solidFill>
                </a:rPr>
                <a:t>STEP 1:</a:t>
              </a:r>
              <a:endParaRPr lang="en-US" dirty="0">
                <a:solidFill>
                  <a:schemeClr val="bg1"/>
                </a:solidFill>
              </a:endParaRPr>
            </a:p>
          </p:txBody>
        </p:sp>
        <p:grpSp>
          <p:nvGrpSpPr>
            <p:cNvPr id="65" name="Group 64"/>
            <p:cNvGrpSpPr/>
            <p:nvPr/>
          </p:nvGrpSpPr>
          <p:grpSpPr>
            <a:xfrm>
              <a:off x="262463" y="1591736"/>
              <a:ext cx="4016027" cy="1230487"/>
              <a:chOff x="262463" y="1591736"/>
              <a:chExt cx="4016027" cy="1230487"/>
            </a:xfrm>
          </p:grpSpPr>
          <p:sp>
            <p:nvSpPr>
              <p:cNvPr id="9" name="Rectangle 8"/>
              <p:cNvSpPr/>
              <p:nvPr/>
            </p:nvSpPr>
            <p:spPr>
              <a:xfrm>
                <a:off x="270935" y="1591736"/>
                <a:ext cx="3920067" cy="1230487"/>
              </a:xfrm>
              <a:prstGeom prst="rect">
                <a:avLst/>
              </a:prstGeom>
              <a:solidFill>
                <a:srgbClr val="EFFA6A"/>
              </a:solidFill>
              <a:ln w="31750">
                <a:solidFill>
                  <a:srgbClr val="7DFF6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262463" y="1635741"/>
                <a:ext cx="4016027" cy="1169551"/>
              </a:xfrm>
              <a:prstGeom prst="rect">
                <a:avLst/>
              </a:prstGeom>
              <a:noFill/>
            </p:spPr>
            <p:txBody>
              <a:bodyPr wrap="square" rtlCol="0">
                <a:spAutoFit/>
              </a:bodyPr>
              <a:lstStyle/>
              <a:p>
                <a:r>
                  <a:rPr lang="en-US" sz="1400" b="1" dirty="0" smtClean="0"/>
                  <a:t>Teacher assesses strengths and needs of student:</a:t>
                </a:r>
              </a:p>
              <a:p>
                <a:pPr marL="285750" indent="-285750">
                  <a:buFont typeface="Wingdings" charset="0"/>
                  <a:buChar char=""/>
                </a:pPr>
                <a:r>
                  <a:rPr lang="en-US" sz="1400" dirty="0" smtClean="0">
                    <a:sym typeface="Wingdings"/>
                  </a:rPr>
                  <a:t>recognizes a special need;</a:t>
                </a:r>
              </a:p>
              <a:p>
                <a:pPr marL="285750" indent="-285750">
                  <a:buFont typeface="Wingdings" charset="0"/>
                  <a:buChar char=""/>
                </a:pPr>
                <a:r>
                  <a:rPr lang="en-US" sz="1400" dirty="0" smtClean="0">
                    <a:sym typeface="Wingdings"/>
                  </a:rPr>
                  <a:t>notifies parent/guardian, principal and SERT;</a:t>
                </a:r>
              </a:p>
              <a:p>
                <a:pPr marL="285750" indent="-285750">
                  <a:buFont typeface="Wingdings" charset="0"/>
                  <a:buChar char=""/>
                </a:pPr>
                <a:r>
                  <a:rPr lang="en-US" sz="1400" dirty="0" smtClean="0"/>
                  <a:t>accommodates program to meet student needs;</a:t>
                </a:r>
              </a:p>
              <a:p>
                <a:pPr marL="285750" indent="-285750">
                  <a:buFont typeface="Wingdings" charset="0"/>
                  <a:buChar char=""/>
                </a:pPr>
                <a:r>
                  <a:rPr lang="en-US" sz="1400" dirty="0" smtClean="0"/>
                  <a:t>evaluates effectiveness of changes.</a:t>
                </a:r>
                <a:endParaRPr lang="en-US" sz="1400" dirty="0"/>
              </a:p>
            </p:txBody>
          </p:sp>
        </p:grpSp>
      </p:grpSp>
      <p:grpSp>
        <p:nvGrpSpPr>
          <p:cNvPr id="81" name="Group 80"/>
          <p:cNvGrpSpPr/>
          <p:nvPr/>
        </p:nvGrpSpPr>
        <p:grpSpPr>
          <a:xfrm>
            <a:off x="90318" y="3000539"/>
            <a:ext cx="8926683" cy="3758682"/>
            <a:chOff x="90318" y="3000539"/>
            <a:chExt cx="8926683" cy="3758682"/>
          </a:xfrm>
        </p:grpSpPr>
        <p:sp>
          <p:nvSpPr>
            <p:cNvPr id="68" name="Rectangle 67"/>
            <p:cNvSpPr/>
            <p:nvPr/>
          </p:nvSpPr>
          <p:spPr>
            <a:xfrm>
              <a:off x="90319" y="3318568"/>
              <a:ext cx="8926682" cy="344065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459110" y="3428998"/>
              <a:ext cx="4439355" cy="1582161"/>
            </a:xfrm>
            <a:prstGeom prst="rect">
              <a:avLst/>
            </a:prstGeom>
            <a:solidFill>
              <a:srgbClr val="F3C24F"/>
            </a:solidFill>
            <a:ln w="31750">
              <a:solidFill>
                <a:srgbClr val="BC4C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4444182" y="3424168"/>
              <a:ext cx="4454284" cy="1600438"/>
            </a:xfrm>
            <a:prstGeom prst="rect">
              <a:avLst/>
            </a:prstGeom>
            <a:noFill/>
          </p:spPr>
          <p:txBody>
            <a:bodyPr wrap="square" rtlCol="0">
              <a:spAutoFit/>
            </a:bodyPr>
            <a:lstStyle/>
            <a:p>
              <a:r>
                <a:rPr lang="en-US" sz="1400" b="1" dirty="0" smtClean="0"/>
                <a:t>If student is still experiencing difficulty:</a:t>
              </a:r>
            </a:p>
            <a:p>
              <a:pPr marL="285750" indent="-285750">
                <a:buFont typeface="Wingdings" charset="0"/>
                <a:buChar char=""/>
              </a:pPr>
              <a:r>
                <a:rPr lang="en-US" sz="1400" dirty="0" smtClean="0">
                  <a:sym typeface="Wingdings"/>
                </a:rPr>
                <a:t>meet with parents and SERT;</a:t>
              </a:r>
            </a:p>
            <a:p>
              <a:pPr marL="285750" indent="-285750">
                <a:buFont typeface="Wingdings" charset="0"/>
                <a:buChar char=""/>
              </a:pPr>
              <a:r>
                <a:rPr lang="en-US" sz="1400" dirty="0">
                  <a:sym typeface="Wingdings"/>
                </a:rPr>
                <a:t>d</a:t>
              </a:r>
              <a:r>
                <a:rPr lang="en-US" sz="1400" dirty="0" smtClean="0">
                  <a:sym typeface="Wingdings"/>
                </a:rPr>
                <a:t>iscuss concerns;</a:t>
              </a:r>
            </a:p>
            <a:p>
              <a:pPr marL="285750" indent="-285750">
                <a:buFont typeface="Wingdings" charset="0"/>
                <a:buChar char=""/>
              </a:pPr>
              <a:r>
                <a:rPr lang="en-US" sz="1400" dirty="0">
                  <a:sym typeface="Wingdings"/>
                </a:rPr>
                <a:t>o</a:t>
              </a:r>
              <a:r>
                <a:rPr lang="en-US" sz="1400" dirty="0" smtClean="0">
                  <a:sym typeface="Wingdings"/>
                </a:rPr>
                <a:t>btain parental consent for school-based assessment</a:t>
              </a:r>
            </a:p>
            <a:p>
              <a:pPr marL="285750" indent="-285750">
                <a:buFont typeface="Wingdings" charset="0"/>
                <a:buChar char=""/>
              </a:pPr>
              <a:r>
                <a:rPr lang="en-US" sz="1400" dirty="0">
                  <a:sym typeface="Wingdings"/>
                </a:rPr>
                <a:t>d</a:t>
              </a:r>
              <a:r>
                <a:rPr lang="en-US" sz="1400" dirty="0" smtClean="0">
                  <a:sym typeface="Wingdings"/>
                </a:rPr>
                <a:t>evelop plan involving accommodation(s) and develop a home-support plan;</a:t>
              </a:r>
            </a:p>
            <a:p>
              <a:pPr marL="285750" indent="-285750">
                <a:buFont typeface="Wingdings" charset="0"/>
                <a:buChar char=""/>
              </a:pPr>
              <a:r>
                <a:rPr lang="en-US" sz="1400" dirty="0">
                  <a:sym typeface="Wingdings"/>
                </a:rPr>
                <a:t>i</a:t>
              </a:r>
              <a:r>
                <a:rPr lang="en-US" sz="1400" dirty="0" smtClean="0">
                  <a:sym typeface="Wingdings"/>
                </a:rPr>
                <a:t>mplement new ideas and evaluate.</a:t>
              </a:r>
              <a:endParaRPr lang="en-US" sz="1400" dirty="0"/>
            </a:p>
          </p:txBody>
        </p:sp>
        <p:sp>
          <p:nvSpPr>
            <p:cNvPr id="42" name="Rectangle 41"/>
            <p:cNvSpPr/>
            <p:nvPr/>
          </p:nvSpPr>
          <p:spPr>
            <a:xfrm>
              <a:off x="4459111" y="4997049"/>
              <a:ext cx="4439355" cy="1632664"/>
            </a:xfrm>
            <a:prstGeom prst="rect">
              <a:avLst/>
            </a:prstGeom>
            <a:solidFill>
              <a:srgbClr val="F3C24F"/>
            </a:solidFill>
            <a:ln w="31750">
              <a:solidFill>
                <a:srgbClr val="BC4C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4444183" y="5011160"/>
              <a:ext cx="4572818" cy="1600438"/>
            </a:xfrm>
            <a:prstGeom prst="rect">
              <a:avLst/>
            </a:prstGeom>
            <a:noFill/>
          </p:spPr>
          <p:txBody>
            <a:bodyPr wrap="square" rtlCol="0">
              <a:spAutoFit/>
            </a:bodyPr>
            <a:lstStyle/>
            <a:p>
              <a:r>
                <a:rPr lang="en-US" sz="1400" b="1" dirty="0" smtClean="0"/>
                <a:t>The Special Education Resource Teacher (SERT) also:</a:t>
              </a:r>
            </a:p>
            <a:p>
              <a:pPr marL="285750" indent="-285750">
                <a:buFont typeface="Wingdings" charset="0"/>
                <a:buChar char=""/>
              </a:pPr>
              <a:r>
                <a:rPr lang="en-US" sz="1400" dirty="0" smtClean="0">
                  <a:sym typeface="Wingdings"/>
                </a:rPr>
                <a:t>will observe the student and collect data pertaining to strengths and needs;</a:t>
              </a:r>
            </a:p>
            <a:p>
              <a:pPr marL="285750" indent="-285750">
                <a:buFont typeface="Wingdings" charset="0"/>
                <a:buChar char=""/>
              </a:pPr>
              <a:r>
                <a:rPr lang="en-US" sz="1400" dirty="0" smtClean="0">
                  <a:sym typeface="Wingdings"/>
                </a:rPr>
                <a:t>will create a plan of action, based on the recommendations and set a date to evaluate progress;</a:t>
              </a:r>
            </a:p>
            <a:p>
              <a:pPr marL="285750" indent="-285750">
                <a:buFont typeface="Wingdings" charset="0"/>
                <a:buChar char=""/>
              </a:pPr>
              <a:r>
                <a:rPr lang="en-US" sz="1400" dirty="0">
                  <a:sym typeface="Wingdings"/>
                </a:rPr>
                <a:t>m</a:t>
              </a:r>
              <a:r>
                <a:rPr lang="en-US" sz="1400" dirty="0" smtClean="0">
                  <a:sym typeface="Wingdings"/>
                </a:rPr>
                <a:t>ay provide and coordinate more direct support to the teacher and student through a variety of approaches.</a:t>
              </a:r>
              <a:endParaRPr lang="en-US" sz="1400" dirty="0"/>
            </a:p>
          </p:txBody>
        </p:sp>
        <p:sp>
          <p:nvSpPr>
            <p:cNvPr id="69" name="Round Same Side Corner Rectangle 68"/>
            <p:cNvSpPr/>
            <p:nvPr/>
          </p:nvSpPr>
          <p:spPr>
            <a:xfrm>
              <a:off x="90318" y="3000539"/>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160873" y="3007067"/>
              <a:ext cx="883355" cy="369332"/>
            </a:xfrm>
            <a:prstGeom prst="rect">
              <a:avLst/>
            </a:prstGeom>
            <a:noFill/>
          </p:spPr>
          <p:txBody>
            <a:bodyPr wrap="square" rtlCol="0">
              <a:spAutoFit/>
            </a:bodyPr>
            <a:lstStyle/>
            <a:p>
              <a:r>
                <a:rPr lang="en-US" dirty="0" smtClean="0">
                  <a:solidFill>
                    <a:schemeClr val="bg1"/>
                  </a:solidFill>
                </a:rPr>
                <a:t>STEP 2:</a:t>
              </a:r>
              <a:endParaRPr lang="en-US" dirty="0">
                <a:solidFill>
                  <a:schemeClr val="bg1"/>
                </a:solidFill>
              </a:endParaRPr>
            </a:p>
          </p:txBody>
        </p:sp>
        <p:grpSp>
          <p:nvGrpSpPr>
            <p:cNvPr id="71" name="Group 70"/>
            <p:cNvGrpSpPr/>
            <p:nvPr/>
          </p:nvGrpSpPr>
          <p:grpSpPr>
            <a:xfrm>
              <a:off x="200386" y="3414525"/>
              <a:ext cx="3925706" cy="3197073"/>
              <a:chOff x="270935" y="1591736"/>
              <a:chExt cx="3925706" cy="1230487"/>
            </a:xfrm>
          </p:grpSpPr>
          <p:sp>
            <p:nvSpPr>
              <p:cNvPr id="72" name="Rectangle 71"/>
              <p:cNvSpPr/>
              <p:nvPr/>
            </p:nvSpPr>
            <p:spPr>
              <a:xfrm>
                <a:off x="270935" y="1591736"/>
                <a:ext cx="3920067" cy="1230487"/>
              </a:xfrm>
              <a:prstGeom prst="rect">
                <a:avLst/>
              </a:prstGeom>
              <a:solidFill>
                <a:srgbClr val="EFFA6A"/>
              </a:solidFill>
              <a:ln w="31750">
                <a:solidFill>
                  <a:srgbClr val="7DFF6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p:cNvSpPr txBox="1"/>
              <p:nvPr/>
            </p:nvSpPr>
            <p:spPr>
              <a:xfrm>
                <a:off x="276574" y="1635741"/>
                <a:ext cx="3920067" cy="450136"/>
              </a:xfrm>
              <a:prstGeom prst="rect">
                <a:avLst/>
              </a:prstGeom>
              <a:noFill/>
            </p:spPr>
            <p:txBody>
              <a:bodyPr wrap="square" rtlCol="0">
                <a:spAutoFit/>
              </a:bodyPr>
              <a:lstStyle/>
              <a:p>
                <a:r>
                  <a:rPr lang="en-US" sz="1400" b="1" dirty="0"/>
                  <a:t>If student responds well to accommodations:</a:t>
                </a:r>
              </a:p>
              <a:p>
                <a:pPr marL="285750" indent="-285750">
                  <a:buFont typeface="Wingdings" charset="0"/>
                  <a:buChar char=""/>
                </a:pPr>
                <a:r>
                  <a:rPr lang="en-US" sz="1400" dirty="0">
                    <a:sym typeface="Wingdings"/>
                  </a:rPr>
                  <a:t>continue with selected strategies;</a:t>
                </a:r>
              </a:p>
              <a:p>
                <a:pPr marL="285750" indent="-285750">
                  <a:buFont typeface="Wingdings" charset="0"/>
                  <a:buChar char=""/>
                </a:pPr>
                <a:r>
                  <a:rPr lang="en-US" sz="1400" dirty="0">
                    <a:sym typeface="Wingdings"/>
                  </a:rPr>
                  <a:t>monitor </a:t>
                </a:r>
                <a:r>
                  <a:rPr lang="en-US" sz="1400" dirty="0" smtClean="0">
                    <a:sym typeface="Wingdings"/>
                  </a:rPr>
                  <a:t>progress</a:t>
                </a:r>
                <a:r>
                  <a:rPr lang="en-US" sz="1400" dirty="0">
                    <a:sym typeface="Wingdings"/>
                  </a:rPr>
                  <a:t>;</a:t>
                </a:r>
                <a:endParaRPr lang="en-US" sz="1400" dirty="0" smtClean="0">
                  <a:sym typeface="Wingdings"/>
                </a:endParaRPr>
              </a:p>
              <a:p>
                <a:pPr marL="285750" indent="-285750">
                  <a:buFont typeface="Wingdings" charset="0"/>
                  <a:buChar char=""/>
                </a:pPr>
                <a:r>
                  <a:rPr lang="en-US" sz="1400" dirty="0" smtClean="0">
                    <a:sym typeface="Wingdings"/>
                  </a:rPr>
                  <a:t>teacher may implement IEP with list of </a:t>
                </a:r>
                <a:r>
                  <a:rPr lang="en-US" sz="1400" i="1" u="sng" dirty="0" smtClean="0">
                    <a:sym typeface="Wingdings"/>
                  </a:rPr>
                  <a:t>accommodations </a:t>
                </a:r>
                <a:r>
                  <a:rPr lang="en-US" sz="1400" dirty="0" smtClean="0">
                    <a:sym typeface="Wingdings"/>
                  </a:rPr>
                  <a:t>being implemented.</a:t>
                </a:r>
                <a:endParaRPr lang="en-US" sz="1400" i="1" u="sng" dirty="0"/>
              </a:p>
            </p:txBody>
          </p:sp>
        </p:grpSp>
      </p:grpSp>
      <p:sp>
        <p:nvSpPr>
          <p:cNvPr id="84" name="Bent-Up Arrow 83"/>
          <p:cNvSpPr/>
          <p:nvPr/>
        </p:nvSpPr>
        <p:spPr>
          <a:xfrm rot="5400000" flipH="1">
            <a:off x="6828545" y="1023752"/>
            <a:ext cx="2175569" cy="2455335"/>
          </a:xfrm>
          <a:prstGeom prst="bentUpArrow">
            <a:avLst>
              <a:gd name="adj1" fmla="val 0"/>
              <a:gd name="adj2" fmla="val 4649"/>
              <a:gd name="adj3" fmla="val 5602"/>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ight Arrow 86"/>
          <p:cNvSpPr/>
          <p:nvPr/>
        </p:nvSpPr>
        <p:spPr>
          <a:xfrm rot="5400000">
            <a:off x="447692" y="2760288"/>
            <a:ext cx="225839" cy="195539"/>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Screen Shot 2015-03-12 at 4.32.12 PM.png"/>
          <p:cNvPicPr>
            <a:picLocks noChangeAspect="1"/>
          </p:cNvPicPr>
          <p:nvPr/>
        </p:nvPicPr>
        <p:blipFill rotWithShape="1">
          <a:blip r:embed="rId2">
            <a:extLst>
              <a:ext uri="{28A0092B-C50C-407E-A947-70E740481C1C}">
                <a14:useLocalDpi xmlns:a14="http://schemas.microsoft.com/office/drawing/2010/main" val="0"/>
              </a:ext>
            </a:extLst>
          </a:blip>
          <a:srcRect l="36194" t="26905" r="62258" b="69325"/>
          <a:stretch/>
        </p:blipFill>
        <p:spPr>
          <a:xfrm>
            <a:off x="229404" y="296334"/>
            <a:ext cx="324556" cy="493889"/>
          </a:xfrm>
          <a:prstGeom prst="rect">
            <a:avLst/>
          </a:prstGeom>
        </p:spPr>
      </p:pic>
    </p:spTree>
    <p:extLst>
      <p:ext uri="{BB962C8B-B14F-4D97-AF65-F5344CB8AC3E}">
        <p14:creationId xmlns:p14="http://schemas.microsoft.com/office/powerpoint/2010/main" val="33290545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90318" y="192428"/>
            <a:ext cx="8754524" cy="2121794"/>
            <a:chOff x="90318" y="192428"/>
            <a:chExt cx="8754524" cy="2121794"/>
          </a:xfrm>
        </p:grpSpPr>
        <p:sp>
          <p:nvSpPr>
            <p:cNvPr id="68" name="Rectangle 67"/>
            <p:cNvSpPr/>
            <p:nvPr/>
          </p:nvSpPr>
          <p:spPr>
            <a:xfrm>
              <a:off x="90319" y="510457"/>
              <a:ext cx="8754523" cy="1803765"/>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164668" y="620887"/>
              <a:ext cx="3541888" cy="1582161"/>
            </a:xfrm>
            <a:prstGeom prst="rect">
              <a:avLst/>
            </a:prstGeom>
            <a:solidFill>
              <a:srgbClr val="F3C24F"/>
            </a:solidFill>
            <a:ln w="31750">
              <a:solidFill>
                <a:srgbClr val="BC4C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5164668" y="616057"/>
              <a:ext cx="3680174" cy="738664"/>
            </a:xfrm>
            <a:prstGeom prst="rect">
              <a:avLst/>
            </a:prstGeom>
            <a:noFill/>
          </p:spPr>
          <p:txBody>
            <a:bodyPr wrap="square" rtlCol="0">
              <a:spAutoFit/>
            </a:bodyPr>
            <a:lstStyle/>
            <a:p>
              <a:r>
                <a:rPr lang="en-US" sz="1400" b="1" dirty="0" smtClean="0"/>
                <a:t>If student is still experiencing difficulty:</a:t>
              </a:r>
            </a:p>
            <a:p>
              <a:pPr marL="285750" indent="-285750">
                <a:buFont typeface="Wingdings" charset="0"/>
                <a:buChar char=""/>
              </a:pPr>
              <a:r>
                <a:rPr lang="en-US" sz="1400" dirty="0" smtClean="0">
                  <a:sym typeface="Wingdings"/>
                </a:rPr>
                <a:t>present student update to in-school team;</a:t>
              </a:r>
            </a:p>
            <a:p>
              <a:pPr marL="285750" indent="-285750">
                <a:buFont typeface="Wingdings" charset="0"/>
                <a:buChar char=""/>
              </a:pPr>
              <a:r>
                <a:rPr lang="en-US" sz="1400" dirty="0" smtClean="0">
                  <a:sym typeface="Wingdings"/>
                </a:rPr>
                <a:t>begin profile documentation.</a:t>
              </a:r>
              <a:endParaRPr lang="en-US" sz="1400" dirty="0"/>
            </a:p>
          </p:txBody>
        </p:sp>
        <p:sp>
          <p:nvSpPr>
            <p:cNvPr id="69" name="Round Same Side Corner Rectangle 68"/>
            <p:cNvSpPr/>
            <p:nvPr/>
          </p:nvSpPr>
          <p:spPr>
            <a:xfrm>
              <a:off x="90318" y="192428"/>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160873" y="198956"/>
              <a:ext cx="883355" cy="369332"/>
            </a:xfrm>
            <a:prstGeom prst="rect">
              <a:avLst/>
            </a:prstGeom>
            <a:noFill/>
          </p:spPr>
          <p:txBody>
            <a:bodyPr wrap="square" rtlCol="0">
              <a:spAutoFit/>
            </a:bodyPr>
            <a:lstStyle/>
            <a:p>
              <a:r>
                <a:rPr lang="en-US" dirty="0" smtClean="0">
                  <a:solidFill>
                    <a:schemeClr val="bg1"/>
                  </a:solidFill>
                </a:rPr>
                <a:t>STEP 3:</a:t>
              </a:r>
              <a:endParaRPr lang="en-US" dirty="0">
                <a:solidFill>
                  <a:schemeClr val="bg1"/>
                </a:solidFill>
              </a:endParaRPr>
            </a:p>
          </p:txBody>
        </p:sp>
        <p:grpSp>
          <p:nvGrpSpPr>
            <p:cNvPr id="71" name="Group 70"/>
            <p:cNvGrpSpPr/>
            <p:nvPr/>
          </p:nvGrpSpPr>
          <p:grpSpPr>
            <a:xfrm>
              <a:off x="200386" y="606413"/>
              <a:ext cx="4597392" cy="1596633"/>
              <a:chOff x="270935" y="1591736"/>
              <a:chExt cx="4597392" cy="614511"/>
            </a:xfrm>
          </p:grpSpPr>
          <p:sp>
            <p:nvSpPr>
              <p:cNvPr id="72" name="Rectangle 71"/>
              <p:cNvSpPr/>
              <p:nvPr/>
            </p:nvSpPr>
            <p:spPr>
              <a:xfrm>
                <a:off x="270935" y="1591736"/>
                <a:ext cx="4597392" cy="614511"/>
              </a:xfrm>
              <a:prstGeom prst="rect">
                <a:avLst/>
              </a:prstGeom>
              <a:solidFill>
                <a:srgbClr val="EFFA6A"/>
              </a:solidFill>
              <a:ln w="31750">
                <a:solidFill>
                  <a:srgbClr val="7DFF6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p:cNvSpPr txBox="1"/>
              <p:nvPr/>
            </p:nvSpPr>
            <p:spPr>
              <a:xfrm>
                <a:off x="276575" y="1635741"/>
                <a:ext cx="4591752" cy="367216"/>
              </a:xfrm>
              <a:prstGeom prst="rect">
                <a:avLst/>
              </a:prstGeom>
              <a:noFill/>
            </p:spPr>
            <p:txBody>
              <a:bodyPr wrap="square" rtlCol="0">
                <a:spAutoFit/>
              </a:bodyPr>
              <a:lstStyle/>
              <a:p>
                <a:r>
                  <a:rPr lang="en-US" sz="1400" b="1" dirty="0"/>
                  <a:t>If student responds well to additional accommodations:</a:t>
                </a:r>
              </a:p>
              <a:p>
                <a:pPr marL="285750" indent="-285750">
                  <a:buFont typeface="Wingdings" charset="0"/>
                  <a:buChar char=""/>
                </a:pPr>
                <a:r>
                  <a:rPr lang="en-US" sz="1400" dirty="0">
                    <a:sym typeface="Wingdings"/>
                  </a:rPr>
                  <a:t>continue with current accommodations and strategies;</a:t>
                </a:r>
              </a:p>
              <a:p>
                <a:pPr marL="285750" indent="-285750">
                  <a:buFont typeface="Wingdings" charset="0"/>
                  <a:buChar char=""/>
                </a:pPr>
                <a:r>
                  <a:rPr lang="en-US" sz="1400" dirty="0">
                    <a:sym typeface="Wingdings"/>
                  </a:rPr>
                  <a:t>document all variations and evaluate;</a:t>
                </a:r>
              </a:p>
              <a:p>
                <a:pPr marL="285750" indent="-285750">
                  <a:buFont typeface="Wingdings" charset="0"/>
                  <a:buChar char=""/>
                </a:pPr>
                <a:r>
                  <a:rPr lang="en-US" sz="1400" dirty="0">
                    <a:sym typeface="Wingdings"/>
                  </a:rPr>
                  <a:t>maintain on-going assessment and </a:t>
                </a:r>
                <a:r>
                  <a:rPr lang="en-US" sz="1400" dirty="0" smtClean="0">
                    <a:sym typeface="Wingdings"/>
                  </a:rPr>
                  <a:t>evaluation.</a:t>
                </a:r>
                <a:endParaRPr lang="en-US" sz="1400" dirty="0"/>
              </a:p>
            </p:txBody>
          </p:sp>
        </p:grpSp>
      </p:grpSp>
      <p:grpSp>
        <p:nvGrpSpPr>
          <p:cNvPr id="11" name="Group 10"/>
          <p:cNvGrpSpPr/>
          <p:nvPr/>
        </p:nvGrpSpPr>
        <p:grpSpPr>
          <a:xfrm>
            <a:off x="1439335" y="2484484"/>
            <a:ext cx="6547555" cy="309518"/>
            <a:chOff x="1636889" y="2738482"/>
            <a:chExt cx="6547555" cy="309518"/>
          </a:xfrm>
        </p:grpSpPr>
        <p:sp>
          <p:nvSpPr>
            <p:cNvPr id="7" name="Process 6"/>
            <p:cNvSpPr/>
            <p:nvPr/>
          </p:nvSpPr>
          <p:spPr>
            <a:xfrm>
              <a:off x="1636889" y="2738482"/>
              <a:ext cx="6547555" cy="309518"/>
            </a:xfrm>
            <a:prstGeom prst="flowChartProcess">
              <a:avLst/>
            </a:prstGeom>
            <a:solidFill>
              <a:srgbClr val="CCFFCC"/>
            </a:solidFill>
            <a:ln>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693334" y="2738482"/>
              <a:ext cx="6434666" cy="307777"/>
            </a:xfrm>
            <a:prstGeom prst="rect">
              <a:avLst/>
            </a:prstGeom>
            <a:noFill/>
          </p:spPr>
          <p:txBody>
            <a:bodyPr wrap="square" rtlCol="0">
              <a:spAutoFit/>
            </a:bodyPr>
            <a:lstStyle/>
            <a:p>
              <a:pPr algn="ctr"/>
              <a:r>
                <a:rPr lang="en-US" sz="1400" b="1" dirty="0" smtClean="0"/>
                <a:t>Student profile is started. Other written documentation is gathered.</a:t>
              </a:r>
              <a:endParaRPr lang="en-US" sz="1400" dirty="0"/>
            </a:p>
          </p:txBody>
        </p:sp>
      </p:grpSp>
      <p:grpSp>
        <p:nvGrpSpPr>
          <p:cNvPr id="14" name="Group 13"/>
          <p:cNvGrpSpPr/>
          <p:nvPr/>
        </p:nvGrpSpPr>
        <p:grpSpPr>
          <a:xfrm>
            <a:off x="81849" y="3096494"/>
            <a:ext cx="8762993" cy="1701284"/>
            <a:chOff x="81849" y="2955384"/>
            <a:chExt cx="8762993" cy="1701284"/>
          </a:xfrm>
        </p:grpSpPr>
        <p:sp>
          <p:nvSpPr>
            <p:cNvPr id="29" name="Rectangle 28"/>
            <p:cNvSpPr/>
            <p:nvPr/>
          </p:nvSpPr>
          <p:spPr>
            <a:xfrm>
              <a:off x="81850" y="3273414"/>
              <a:ext cx="8762992" cy="1383254"/>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6026" y="3383843"/>
              <a:ext cx="8500531" cy="1164721"/>
            </a:xfrm>
            <a:prstGeom prst="rect">
              <a:avLst/>
            </a:prstGeom>
            <a:solidFill>
              <a:srgbClr val="E47C2A"/>
            </a:solidFill>
            <a:ln w="31750">
              <a:solidFill>
                <a:srgbClr val="E4A7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p:cNvSpPr txBox="1"/>
            <p:nvPr/>
          </p:nvSpPr>
          <p:spPr>
            <a:xfrm>
              <a:off x="200387" y="3379013"/>
              <a:ext cx="8506170" cy="1169551"/>
            </a:xfrm>
            <a:prstGeom prst="rect">
              <a:avLst/>
            </a:prstGeom>
            <a:noFill/>
          </p:spPr>
          <p:txBody>
            <a:bodyPr wrap="square" rtlCol="0">
              <a:spAutoFit/>
            </a:bodyPr>
            <a:lstStyle/>
            <a:p>
              <a:r>
                <a:rPr lang="en-US" sz="1400" b="1" dirty="0" smtClean="0"/>
                <a:t>In-School Team:</a:t>
              </a:r>
            </a:p>
            <a:p>
              <a:pPr marL="285750" indent="-285750">
                <a:buFont typeface="Wingdings" charset="0"/>
                <a:buChar char=""/>
              </a:pPr>
              <a:r>
                <a:rPr lang="en-US" sz="1400" dirty="0" smtClean="0">
                  <a:sym typeface="Wingdings"/>
                </a:rPr>
                <a:t>teacher and SERT summarize classroom observations and/or assessment results to in-school team and outline current accommodations;</a:t>
              </a:r>
            </a:p>
            <a:p>
              <a:pPr marL="285750" indent="-285750">
                <a:buFont typeface="Wingdings" charset="0"/>
                <a:buChar char=""/>
              </a:pPr>
              <a:r>
                <a:rPr lang="en-US" sz="1400" dirty="0" smtClean="0">
                  <a:sym typeface="Wingdings"/>
                </a:rPr>
                <a:t>team brainstorms ideas/suggestions;</a:t>
              </a:r>
            </a:p>
            <a:p>
              <a:pPr marL="285750" indent="-285750">
                <a:buFont typeface="Wingdings" charset="0"/>
                <a:buChar char=""/>
              </a:pPr>
              <a:r>
                <a:rPr lang="en-US" sz="1400" dirty="0" smtClean="0">
                  <a:sym typeface="Wingdings"/>
                </a:rPr>
                <a:t>team collaboratively updates Action Plan.</a:t>
              </a:r>
              <a:endParaRPr lang="en-US" sz="1400" dirty="0"/>
            </a:p>
          </p:txBody>
        </p:sp>
        <p:sp>
          <p:nvSpPr>
            <p:cNvPr id="32" name="Round Same Side Corner Rectangle 31"/>
            <p:cNvSpPr/>
            <p:nvPr/>
          </p:nvSpPr>
          <p:spPr>
            <a:xfrm>
              <a:off x="81849" y="2955384"/>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52404" y="2961912"/>
              <a:ext cx="883355" cy="369332"/>
            </a:xfrm>
            <a:prstGeom prst="rect">
              <a:avLst/>
            </a:prstGeom>
            <a:noFill/>
          </p:spPr>
          <p:txBody>
            <a:bodyPr wrap="square" rtlCol="0">
              <a:spAutoFit/>
            </a:bodyPr>
            <a:lstStyle/>
            <a:p>
              <a:r>
                <a:rPr lang="en-US" dirty="0" smtClean="0">
                  <a:solidFill>
                    <a:schemeClr val="bg1"/>
                  </a:solidFill>
                </a:rPr>
                <a:t>STEP 4:</a:t>
              </a:r>
              <a:endParaRPr lang="en-US" dirty="0">
                <a:solidFill>
                  <a:schemeClr val="bg1"/>
                </a:solidFill>
              </a:endParaRPr>
            </a:p>
          </p:txBody>
        </p:sp>
      </p:grpSp>
      <p:sp>
        <p:nvSpPr>
          <p:cNvPr id="38" name="Bent-Up Arrow 37"/>
          <p:cNvSpPr/>
          <p:nvPr/>
        </p:nvSpPr>
        <p:spPr>
          <a:xfrm rot="16200000" flipH="1">
            <a:off x="4186768" y="-625118"/>
            <a:ext cx="1044225" cy="6922906"/>
          </a:xfrm>
          <a:prstGeom prst="bentUpArrow">
            <a:avLst>
              <a:gd name="adj1" fmla="val 459"/>
              <a:gd name="adj2" fmla="val 9037"/>
              <a:gd name="adj3" fmla="val 10142"/>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73380" y="5148539"/>
            <a:ext cx="3990620" cy="1271344"/>
            <a:chOff x="73380" y="4711767"/>
            <a:chExt cx="3990620" cy="1271344"/>
          </a:xfrm>
        </p:grpSpPr>
        <p:sp>
          <p:nvSpPr>
            <p:cNvPr id="44" name="Rectangle 43"/>
            <p:cNvSpPr/>
            <p:nvPr/>
          </p:nvSpPr>
          <p:spPr>
            <a:xfrm>
              <a:off x="73381" y="5029797"/>
              <a:ext cx="3990619" cy="953314"/>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97557" y="5126116"/>
              <a:ext cx="3739443" cy="733834"/>
            </a:xfrm>
            <a:prstGeom prst="rect">
              <a:avLst/>
            </a:prstGeom>
            <a:solidFill>
              <a:srgbClr val="E47C2A"/>
            </a:solidFill>
            <a:ln w="31750">
              <a:solidFill>
                <a:srgbClr val="E4A7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191918" y="5121285"/>
              <a:ext cx="3575749" cy="738664"/>
            </a:xfrm>
            <a:prstGeom prst="rect">
              <a:avLst/>
            </a:prstGeom>
            <a:noFill/>
          </p:spPr>
          <p:txBody>
            <a:bodyPr wrap="square" rtlCol="0">
              <a:spAutoFit/>
            </a:bodyPr>
            <a:lstStyle/>
            <a:p>
              <a:r>
                <a:rPr lang="en-US" sz="1400" b="1" dirty="0" smtClean="0"/>
                <a:t>Inform Parents/Guardians:</a:t>
              </a:r>
            </a:p>
            <a:p>
              <a:pPr marL="285750" indent="-285750">
                <a:buFont typeface="Wingdings" charset="0"/>
                <a:buChar char=""/>
              </a:pPr>
              <a:r>
                <a:rPr lang="en-US" sz="1400" dirty="0" smtClean="0">
                  <a:sym typeface="Wingdings"/>
                </a:rPr>
                <a:t>SERT and teacher discuss program accommodations with parent/guardians.</a:t>
              </a:r>
              <a:endParaRPr lang="en-US" sz="1400" dirty="0"/>
            </a:p>
          </p:txBody>
        </p:sp>
        <p:sp>
          <p:nvSpPr>
            <p:cNvPr id="47" name="Round Same Side Corner Rectangle 46"/>
            <p:cNvSpPr/>
            <p:nvPr/>
          </p:nvSpPr>
          <p:spPr>
            <a:xfrm>
              <a:off x="73380" y="4711767"/>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143935" y="4718295"/>
              <a:ext cx="883355" cy="369332"/>
            </a:xfrm>
            <a:prstGeom prst="rect">
              <a:avLst/>
            </a:prstGeom>
            <a:noFill/>
          </p:spPr>
          <p:txBody>
            <a:bodyPr wrap="square" rtlCol="0">
              <a:spAutoFit/>
            </a:bodyPr>
            <a:lstStyle/>
            <a:p>
              <a:r>
                <a:rPr lang="en-US" dirty="0" smtClean="0">
                  <a:solidFill>
                    <a:schemeClr val="bg1"/>
                  </a:solidFill>
                </a:rPr>
                <a:t>STEP 5:</a:t>
              </a:r>
              <a:endParaRPr lang="en-US" dirty="0">
                <a:solidFill>
                  <a:schemeClr val="bg1"/>
                </a:solidFill>
              </a:endParaRPr>
            </a:p>
          </p:txBody>
        </p:sp>
      </p:grpSp>
      <p:sp>
        <p:nvSpPr>
          <p:cNvPr id="20" name="Right Arrow 19"/>
          <p:cNvSpPr/>
          <p:nvPr/>
        </p:nvSpPr>
        <p:spPr>
          <a:xfrm>
            <a:off x="4064001" y="5834443"/>
            <a:ext cx="733777" cy="195539"/>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rot="5400000">
            <a:off x="448701" y="4855261"/>
            <a:ext cx="310505" cy="195539"/>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p:nvPr/>
        </p:nvGrpSpPr>
        <p:grpSpPr>
          <a:xfrm>
            <a:off x="4854222" y="5159451"/>
            <a:ext cx="3990620" cy="1271344"/>
            <a:chOff x="73380" y="4711767"/>
            <a:chExt cx="3990620" cy="1271344"/>
          </a:xfrm>
        </p:grpSpPr>
        <p:sp>
          <p:nvSpPr>
            <p:cNvPr id="76" name="Rectangle 75"/>
            <p:cNvSpPr/>
            <p:nvPr/>
          </p:nvSpPr>
          <p:spPr>
            <a:xfrm>
              <a:off x="73381" y="5029797"/>
              <a:ext cx="3990619" cy="953314"/>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197557" y="5126116"/>
              <a:ext cx="3739443" cy="733834"/>
            </a:xfrm>
            <a:prstGeom prst="rect">
              <a:avLst/>
            </a:prstGeom>
            <a:solidFill>
              <a:srgbClr val="E47C2A"/>
            </a:solidFill>
            <a:ln w="31750">
              <a:solidFill>
                <a:srgbClr val="E4A7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TextBox 77"/>
            <p:cNvSpPr txBox="1"/>
            <p:nvPr/>
          </p:nvSpPr>
          <p:spPr>
            <a:xfrm>
              <a:off x="191918" y="5121285"/>
              <a:ext cx="3575749" cy="523220"/>
            </a:xfrm>
            <a:prstGeom prst="rect">
              <a:avLst/>
            </a:prstGeom>
            <a:noFill/>
          </p:spPr>
          <p:txBody>
            <a:bodyPr wrap="square" rtlCol="0">
              <a:spAutoFit/>
            </a:bodyPr>
            <a:lstStyle/>
            <a:p>
              <a:pPr marL="285750" indent="-285750">
                <a:buFont typeface="Wingdings" charset="0"/>
                <a:buChar char=""/>
              </a:pPr>
              <a:r>
                <a:rPr lang="en-US" sz="1400" dirty="0">
                  <a:sym typeface="Wingdings"/>
                </a:rPr>
                <a:t>continue updated action plan and evaluate program </a:t>
              </a:r>
              <a:r>
                <a:rPr lang="en-US" sz="1400" dirty="0" smtClean="0">
                  <a:sym typeface="Wingdings"/>
                </a:rPr>
                <a:t>accommodations. </a:t>
              </a:r>
              <a:endParaRPr lang="en-US" sz="1400" dirty="0"/>
            </a:p>
          </p:txBody>
        </p:sp>
        <p:sp>
          <p:nvSpPr>
            <p:cNvPr id="79" name="Round Same Side Corner Rectangle 78"/>
            <p:cNvSpPr/>
            <p:nvPr/>
          </p:nvSpPr>
          <p:spPr>
            <a:xfrm>
              <a:off x="73380" y="4711767"/>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143935" y="4718295"/>
              <a:ext cx="883355" cy="369332"/>
            </a:xfrm>
            <a:prstGeom prst="rect">
              <a:avLst/>
            </a:prstGeom>
            <a:noFill/>
          </p:spPr>
          <p:txBody>
            <a:bodyPr wrap="square" rtlCol="0">
              <a:spAutoFit/>
            </a:bodyPr>
            <a:lstStyle/>
            <a:p>
              <a:r>
                <a:rPr lang="en-US" dirty="0" smtClean="0">
                  <a:solidFill>
                    <a:schemeClr val="bg1"/>
                  </a:solidFill>
                </a:rPr>
                <a:t>STEP 6:</a:t>
              </a:r>
              <a:endParaRPr lang="en-US" dirty="0">
                <a:solidFill>
                  <a:schemeClr val="bg1"/>
                </a:solidFill>
              </a:endParaRPr>
            </a:p>
          </p:txBody>
        </p:sp>
      </p:grpSp>
      <p:grpSp>
        <p:nvGrpSpPr>
          <p:cNvPr id="86" name="Group 85"/>
          <p:cNvGrpSpPr/>
          <p:nvPr/>
        </p:nvGrpSpPr>
        <p:grpSpPr>
          <a:xfrm>
            <a:off x="8844842" y="258165"/>
            <a:ext cx="268109" cy="5773532"/>
            <a:chOff x="8844842" y="160395"/>
            <a:chExt cx="268109" cy="5871302"/>
          </a:xfrm>
        </p:grpSpPr>
        <p:sp>
          <p:nvSpPr>
            <p:cNvPr id="83" name="Right Arrow 82"/>
            <p:cNvSpPr/>
            <p:nvPr/>
          </p:nvSpPr>
          <p:spPr>
            <a:xfrm>
              <a:off x="8974666" y="160395"/>
              <a:ext cx="138285" cy="195539"/>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83" idx="1"/>
            </p:cNvCxnSpPr>
            <p:nvPr/>
          </p:nvCxnSpPr>
          <p:spPr>
            <a:xfrm>
              <a:off x="8974666" y="258165"/>
              <a:ext cx="0" cy="5771817"/>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8844842" y="6029982"/>
              <a:ext cx="129824" cy="1715"/>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07326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318" y="192428"/>
            <a:ext cx="8754524" cy="1599684"/>
            <a:chOff x="90318" y="192428"/>
            <a:chExt cx="8754524" cy="1599684"/>
          </a:xfrm>
        </p:grpSpPr>
        <p:sp>
          <p:nvSpPr>
            <p:cNvPr id="5" name="Rectangle 4"/>
            <p:cNvSpPr/>
            <p:nvPr/>
          </p:nvSpPr>
          <p:spPr>
            <a:xfrm>
              <a:off x="90319" y="510458"/>
              <a:ext cx="8754523" cy="1281654"/>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15556" y="620887"/>
              <a:ext cx="4191000" cy="1053965"/>
            </a:xfrm>
            <a:prstGeom prst="rect">
              <a:avLst/>
            </a:prstGeom>
            <a:solidFill>
              <a:srgbClr val="F3C24F"/>
            </a:solidFill>
            <a:ln w="31750">
              <a:solidFill>
                <a:srgbClr val="BC4C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4515556" y="616057"/>
              <a:ext cx="3838222" cy="954107"/>
            </a:xfrm>
            <a:prstGeom prst="rect">
              <a:avLst/>
            </a:prstGeom>
            <a:noFill/>
          </p:spPr>
          <p:txBody>
            <a:bodyPr wrap="square" rtlCol="0">
              <a:spAutoFit/>
            </a:bodyPr>
            <a:lstStyle/>
            <a:p>
              <a:r>
                <a:rPr lang="en-US" sz="1400" b="1" dirty="0" smtClean="0"/>
                <a:t>If student continues experiencing difficulty:</a:t>
              </a:r>
            </a:p>
            <a:p>
              <a:pPr marL="285750" indent="-285750">
                <a:buFont typeface="Wingdings" charset="0"/>
                <a:buChar char=""/>
              </a:pPr>
              <a:r>
                <a:rPr lang="en-US" sz="1400" dirty="0" smtClean="0">
                  <a:sym typeface="Wingdings"/>
                </a:rPr>
                <a:t>assess implemented accommodations;</a:t>
              </a:r>
            </a:p>
            <a:p>
              <a:pPr marL="285750" indent="-285750">
                <a:buFont typeface="Wingdings" charset="0"/>
                <a:buChar char=""/>
              </a:pPr>
              <a:r>
                <a:rPr lang="en-US" sz="1400" dirty="0" smtClean="0">
                  <a:sym typeface="Wingdings"/>
                </a:rPr>
                <a:t>develop further revisions/changes;</a:t>
              </a:r>
            </a:p>
            <a:p>
              <a:pPr marL="285750" indent="-285750">
                <a:buFont typeface="Wingdings" charset="0"/>
                <a:buChar char=""/>
              </a:pPr>
              <a:r>
                <a:rPr lang="en-US" sz="1400" dirty="0" smtClean="0">
                  <a:sym typeface="Wingdings"/>
                </a:rPr>
                <a:t>set a time line and schedule next meeting.</a:t>
              </a:r>
              <a:endParaRPr lang="en-US" sz="1400" dirty="0"/>
            </a:p>
          </p:txBody>
        </p:sp>
        <p:sp>
          <p:nvSpPr>
            <p:cNvPr id="8" name="Round Same Side Corner Rectangle 7"/>
            <p:cNvSpPr/>
            <p:nvPr/>
          </p:nvSpPr>
          <p:spPr>
            <a:xfrm>
              <a:off x="90318" y="192428"/>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0873" y="198956"/>
              <a:ext cx="883355" cy="369332"/>
            </a:xfrm>
            <a:prstGeom prst="rect">
              <a:avLst/>
            </a:prstGeom>
            <a:noFill/>
          </p:spPr>
          <p:txBody>
            <a:bodyPr wrap="square" rtlCol="0">
              <a:spAutoFit/>
            </a:bodyPr>
            <a:lstStyle/>
            <a:p>
              <a:r>
                <a:rPr lang="en-US" dirty="0" smtClean="0">
                  <a:solidFill>
                    <a:schemeClr val="bg1"/>
                  </a:solidFill>
                </a:rPr>
                <a:t>STEP 7:</a:t>
              </a:r>
              <a:endParaRPr lang="en-US" dirty="0">
                <a:solidFill>
                  <a:schemeClr val="bg1"/>
                </a:solidFill>
              </a:endParaRPr>
            </a:p>
          </p:txBody>
        </p:sp>
        <p:grpSp>
          <p:nvGrpSpPr>
            <p:cNvPr id="10" name="Group 9"/>
            <p:cNvGrpSpPr/>
            <p:nvPr/>
          </p:nvGrpSpPr>
          <p:grpSpPr>
            <a:xfrm>
              <a:off x="200386" y="606411"/>
              <a:ext cx="4089392" cy="1068441"/>
              <a:chOff x="270935" y="1591736"/>
              <a:chExt cx="4089392" cy="411221"/>
            </a:xfrm>
          </p:grpSpPr>
          <p:sp>
            <p:nvSpPr>
              <p:cNvPr id="11" name="Rectangle 10"/>
              <p:cNvSpPr/>
              <p:nvPr/>
            </p:nvSpPr>
            <p:spPr>
              <a:xfrm>
                <a:off x="270935" y="1591736"/>
                <a:ext cx="4089392" cy="411221"/>
              </a:xfrm>
              <a:prstGeom prst="rect">
                <a:avLst/>
              </a:prstGeom>
              <a:solidFill>
                <a:srgbClr val="EFFA6A"/>
              </a:solidFill>
              <a:ln w="31750">
                <a:solidFill>
                  <a:srgbClr val="7DFF6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276575" y="1635741"/>
                <a:ext cx="4083752" cy="367216"/>
              </a:xfrm>
              <a:prstGeom prst="rect">
                <a:avLst/>
              </a:prstGeom>
              <a:noFill/>
            </p:spPr>
            <p:txBody>
              <a:bodyPr wrap="square" rtlCol="0">
                <a:spAutoFit/>
              </a:bodyPr>
              <a:lstStyle/>
              <a:p>
                <a:r>
                  <a:rPr lang="en-US" sz="1400" b="1" dirty="0"/>
                  <a:t>If student responds </a:t>
                </a:r>
                <a:r>
                  <a:rPr lang="en-US" sz="1400" b="1" dirty="0" smtClean="0"/>
                  <a:t>to further </a:t>
                </a:r>
                <a:r>
                  <a:rPr lang="en-US" sz="1400" b="1" dirty="0"/>
                  <a:t>accommodations:</a:t>
                </a:r>
              </a:p>
              <a:p>
                <a:pPr marL="285750" indent="-285750">
                  <a:buFont typeface="Wingdings" charset="0"/>
                  <a:buChar char=""/>
                </a:pPr>
                <a:r>
                  <a:rPr lang="en-US" sz="1400" dirty="0" smtClean="0">
                    <a:sym typeface="Wingdings"/>
                  </a:rPr>
                  <a:t>keep parent informed;</a:t>
                </a:r>
              </a:p>
              <a:p>
                <a:pPr marL="285750" indent="-285750">
                  <a:buFont typeface="Wingdings" charset="0"/>
                  <a:buChar char=""/>
                </a:pPr>
                <a:r>
                  <a:rPr lang="en-US" sz="1400" dirty="0" smtClean="0">
                    <a:sym typeface="Wingdings"/>
                  </a:rPr>
                  <a:t>document success of the recommendations with Action Plan.</a:t>
                </a:r>
                <a:endParaRPr lang="en-US" sz="1400" dirty="0"/>
              </a:p>
            </p:txBody>
          </p:sp>
        </p:grpSp>
      </p:grpSp>
      <p:sp>
        <p:nvSpPr>
          <p:cNvPr id="23" name="Rectangle 22"/>
          <p:cNvSpPr/>
          <p:nvPr/>
        </p:nvSpPr>
        <p:spPr>
          <a:xfrm>
            <a:off x="90318" y="2378250"/>
            <a:ext cx="3366904" cy="23348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 Same Side Corner Rectangle 23"/>
          <p:cNvSpPr/>
          <p:nvPr/>
        </p:nvSpPr>
        <p:spPr>
          <a:xfrm>
            <a:off x="90316" y="2060221"/>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60871" y="2066749"/>
            <a:ext cx="883355" cy="369332"/>
          </a:xfrm>
          <a:prstGeom prst="rect">
            <a:avLst/>
          </a:prstGeom>
          <a:noFill/>
        </p:spPr>
        <p:txBody>
          <a:bodyPr wrap="square" rtlCol="0">
            <a:spAutoFit/>
          </a:bodyPr>
          <a:lstStyle/>
          <a:p>
            <a:r>
              <a:rPr lang="en-US" dirty="0" smtClean="0">
                <a:solidFill>
                  <a:schemeClr val="bg1"/>
                </a:solidFill>
              </a:rPr>
              <a:t>STEP 8:</a:t>
            </a:r>
            <a:endParaRPr lang="en-US" dirty="0">
              <a:solidFill>
                <a:schemeClr val="bg1"/>
              </a:solidFill>
            </a:endParaRPr>
          </a:p>
        </p:txBody>
      </p:sp>
      <p:sp>
        <p:nvSpPr>
          <p:cNvPr id="29" name="Rectangle 28"/>
          <p:cNvSpPr/>
          <p:nvPr/>
        </p:nvSpPr>
        <p:spPr>
          <a:xfrm>
            <a:off x="189096" y="2478414"/>
            <a:ext cx="3155238" cy="1233186"/>
          </a:xfrm>
          <a:prstGeom prst="rect">
            <a:avLst/>
          </a:prstGeom>
          <a:solidFill>
            <a:srgbClr val="F3C24F"/>
          </a:solidFill>
          <a:ln w="31750">
            <a:solidFill>
              <a:srgbClr val="BC4C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p:cNvSpPr txBox="1"/>
          <p:nvPr/>
        </p:nvSpPr>
        <p:spPr>
          <a:xfrm>
            <a:off x="206026" y="2549181"/>
            <a:ext cx="3138308" cy="1169551"/>
          </a:xfrm>
          <a:prstGeom prst="rect">
            <a:avLst/>
          </a:prstGeom>
          <a:noFill/>
        </p:spPr>
        <p:txBody>
          <a:bodyPr wrap="square" rtlCol="0">
            <a:spAutoFit/>
          </a:bodyPr>
          <a:lstStyle/>
          <a:p>
            <a:pPr marL="285750" indent="-285750">
              <a:buFont typeface="Wingdings" charset="0"/>
              <a:buChar char=""/>
            </a:pPr>
            <a:r>
              <a:rPr lang="en-US" sz="1400" dirty="0" smtClean="0">
                <a:sym typeface="Wingdings"/>
              </a:rPr>
              <a:t>pre-referral consultation occurs with the Family of Schools Special Education Team to determine appropriate services. No identifying information is shared at this point. </a:t>
            </a:r>
            <a:endParaRPr lang="en-US" sz="1400" dirty="0"/>
          </a:p>
        </p:txBody>
      </p:sp>
      <p:grpSp>
        <p:nvGrpSpPr>
          <p:cNvPr id="31" name="Group 30"/>
          <p:cNvGrpSpPr/>
          <p:nvPr/>
        </p:nvGrpSpPr>
        <p:grpSpPr>
          <a:xfrm>
            <a:off x="234249" y="3922888"/>
            <a:ext cx="3110086" cy="649111"/>
            <a:chOff x="1487209" y="2799873"/>
            <a:chExt cx="5498376" cy="582441"/>
          </a:xfrm>
        </p:grpSpPr>
        <p:sp>
          <p:nvSpPr>
            <p:cNvPr id="32" name="Process 31"/>
            <p:cNvSpPr/>
            <p:nvPr/>
          </p:nvSpPr>
          <p:spPr>
            <a:xfrm>
              <a:off x="1487209" y="2799873"/>
              <a:ext cx="5498376" cy="582441"/>
            </a:xfrm>
            <a:prstGeom prst="flowChartProcess">
              <a:avLst/>
            </a:prstGeom>
            <a:solidFill>
              <a:srgbClr val="CCFFCC"/>
            </a:solidFill>
            <a:ln>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525256" y="2873173"/>
              <a:ext cx="5460329" cy="469477"/>
            </a:xfrm>
            <a:prstGeom prst="rect">
              <a:avLst/>
            </a:prstGeom>
            <a:noFill/>
          </p:spPr>
          <p:txBody>
            <a:bodyPr wrap="square" rtlCol="0">
              <a:spAutoFit/>
            </a:bodyPr>
            <a:lstStyle/>
            <a:p>
              <a:pPr algn="ctr"/>
              <a:r>
                <a:rPr lang="en-US" sz="1400" b="1" dirty="0" smtClean="0"/>
                <a:t>STEPS 1-8 must precede the</a:t>
              </a:r>
            </a:p>
            <a:p>
              <a:pPr algn="ctr"/>
              <a:r>
                <a:rPr lang="en-US" sz="1400" b="1" dirty="0" smtClean="0"/>
                <a:t> consent for services.</a:t>
              </a:r>
              <a:endParaRPr lang="en-US" sz="1400" dirty="0"/>
            </a:p>
          </p:txBody>
        </p:sp>
      </p:grpSp>
      <p:grpSp>
        <p:nvGrpSpPr>
          <p:cNvPr id="45" name="Group 44"/>
          <p:cNvGrpSpPr/>
          <p:nvPr/>
        </p:nvGrpSpPr>
        <p:grpSpPr>
          <a:xfrm>
            <a:off x="3725330" y="2060220"/>
            <a:ext cx="5094114" cy="2652891"/>
            <a:chOff x="3612442" y="2060220"/>
            <a:chExt cx="5094114" cy="2652891"/>
          </a:xfrm>
        </p:grpSpPr>
        <p:sp>
          <p:nvSpPr>
            <p:cNvPr id="35" name="Rectangle 34"/>
            <p:cNvSpPr/>
            <p:nvPr/>
          </p:nvSpPr>
          <p:spPr>
            <a:xfrm>
              <a:off x="3612443" y="2378249"/>
              <a:ext cx="5094113" cy="2334862"/>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65331" y="2549182"/>
              <a:ext cx="2342448" cy="2022817"/>
            </a:xfrm>
            <a:prstGeom prst="rect">
              <a:avLst/>
            </a:prstGeom>
            <a:solidFill>
              <a:srgbClr val="F3C24F"/>
            </a:solidFill>
            <a:ln w="31750">
              <a:solidFill>
                <a:srgbClr val="BC4C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6293551" y="2553926"/>
              <a:ext cx="2314227" cy="1815882"/>
            </a:xfrm>
            <a:prstGeom prst="rect">
              <a:avLst/>
            </a:prstGeom>
            <a:noFill/>
          </p:spPr>
          <p:txBody>
            <a:bodyPr wrap="square" rtlCol="0">
              <a:spAutoFit/>
            </a:bodyPr>
            <a:lstStyle/>
            <a:p>
              <a:r>
                <a:rPr lang="en-US" sz="1400" b="1" dirty="0" smtClean="0"/>
                <a:t>If student continues experiencing difficulty:</a:t>
              </a:r>
            </a:p>
            <a:p>
              <a:pPr marL="285750" indent="-285750">
                <a:buFont typeface="Wingdings" charset="0"/>
                <a:buChar char=""/>
              </a:pPr>
              <a:r>
                <a:rPr lang="en-US" sz="1400" dirty="0" smtClean="0">
                  <a:sym typeface="Wingdings"/>
                </a:rPr>
                <a:t>discuss with parents possible special education support services (referral form);</a:t>
              </a:r>
            </a:p>
            <a:p>
              <a:pPr marL="285750" indent="-285750">
                <a:buFont typeface="Wingdings" charset="0"/>
                <a:buChar char=""/>
              </a:pPr>
              <a:r>
                <a:rPr lang="en-US" sz="1400" dirty="0" smtClean="0">
                  <a:sym typeface="Wingdings"/>
                </a:rPr>
                <a:t>obtain signed consent for services.</a:t>
              </a:r>
              <a:endParaRPr lang="en-US" sz="1400" dirty="0"/>
            </a:p>
          </p:txBody>
        </p:sp>
        <p:sp>
          <p:nvSpPr>
            <p:cNvPr id="38" name="Round Same Side Corner Rectangle 37"/>
            <p:cNvSpPr/>
            <p:nvPr/>
          </p:nvSpPr>
          <p:spPr>
            <a:xfrm>
              <a:off x="3612442" y="2060220"/>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682997" y="2066748"/>
              <a:ext cx="883355" cy="369332"/>
            </a:xfrm>
            <a:prstGeom prst="rect">
              <a:avLst/>
            </a:prstGeom>
            <a:noFill/>
          </p:spPr>
          <p:txBody>
            <a:bodyPr wrap="square" rtlCol="0">
              <a:spAutoFit/>
            </a:bodyPr>
            <a:lstStyle/>
            <a:p>
              <a:r>
                <a:rPr lang="en-US" dirty="0" smtClean="0">
                  <a:solidFill>
                    <a:schemeClr val="bg1"/>
                  </a:solidFill>
                </a:rPr>
                <a:t>STEP 9:</a:t>
              </a:r>
              <a:endParaRPr lang="en-US" dirty="0">
                <a:solidFill>
                  <a:schemeClr val="bg1"/>
                </a:solidFill>
              </a:endParaRPr>
            </a:p>
          </p:txBody>
        </p:sp>
        <p:grpSp>
          <p:nvGrpSpPr>
            <p:cNvPr id="40" name="Group 39"/>
            <p:cNvGrpSpPr/>
            <p:nvPr/>
          </p:nvGrpSpPr>
          <p:grpSpPr>
            <a:xfrm>
              <a:off x="3677354" y="2549182"/>
              <a:ext cx="2475090" cy="2035058"/>
              <a:chOff x="3677348" y="602610"/>
              <a:chExt cx="2475090" cy="783252"/>
            </a:xfrm>
          </p:grpSpPr>
          <p:sp>
            <p:nvSpPr>
              <p:cNvPr id="41" name="Rectangle 40"/>
              <p:cNvSpPr/>
              <p:nvPr/>
            </p:nvSpPr>
            <p:spPr>
              <a:xfrm>
                <a:off x="3682991" y="602610"/>
                <a:ext cx="2469447" cy="778541"/>
              </a:xfrm>
              <a:prstGeom prst="rect">
                <a:avLst/>
              </a:prstGeom>
              <a:solidFill>
                <a:srgbClr val="EFFA6A"/>
              </a:solidFill>
              <a:ln w="31750">
                <a:solidFill>
                  <a:srgbClr val="7DFF6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3677348" y="604047"/>
                <a:ext cx="2475090" cy="781815"/>
              </a:xfrm>
              <a:prstGeom prst="rect">
                <a:avLst/>
              </a:prstGeom>
              <a:noFill/>
            </p:spPr>
            <p:txBody>
              <a:bodyPr wrap="square" rtlCol="0">
                <a:spAutoFit/>
              </a:bodyPr>
              <a:lstStyle/>
              <a:p>
                <a:r>
                  <a:rPr lang="en-US" sz="1400" b="1" dirty="0"/>
                  <a:t>If student responds </a:t>
                </a:r>
                <a:r>
                  <a:rPr lang="en-US" sz="1400" b="1" dirty="0" smtClean="0"/>
                  <a:t>to continued accommodations</a:t>
                </a:r>
                <a:r>
                  <a:rPr lang="en-US" sz="1400" b="1" dirty="0"/>
                  <a:t>:</a:t>
                </a:r>
              </a:p>
              <a:p>
                <a:pPr marL="285750" indent="-285750">
                  <a:buFont typeface="Wingdings" charset="0"/>
                  <a:buChar char=""/>
                </a:pPr>
                <a:r>
                  <a:rPr lang="en-US" sz="1400" dirty="0" smtClean="0">
                    <a:sym typeface="Wingdings"/>
                  </a:rPr>
                  <a:t>record accommodations for further reference;</a:t>
                </a:r>
              </a:p>
              <a:p>
                <a:pPr marL="285750" indent="-285750">
                  <a:buFont typeface="Wingdings" charset="0"/>
                  <a:buChar char=""/>
                </a:pPr>
                <a:r>
                  <a:rPr lang="en-US" sz="1400" dirty="0" smtClean="0">
                    <a:sym typeface="Wingdings"/>
                  </a:rPr>
                  <a:t>continue with ongoing assessment and evaluation;</a:t>
                </a:r>
              </a:p>
              <a:p>
                <a:pPr marL="285750" indent="-285750">
                  <a:buFont typeface="Wingdings" charset="0"/>
                  <a:buChar char=""/>
                </a:pPr>
                <a:r>
                  <a:rPr lang="en-US" sz="1400" dirty="0" smtClean="0">
                    <a:sym typeface="Wingdings"/>
                  </a:rPr>
                  <a:t>Continue to involve school resource personnel as needed.</a:t>
                </a:r>
                <a:endParaRPr lang="en-US" sz="1400" dirty="0"/>
              </a:p>
            </p:txBody>
          </p:sp>
        </p:grpSp>
      </p:grpSp>
      <p:sp>
        <p:nvSpPr>
          <p:cNvPr id="44" name="Right Arrow 43"/>
          <p:cNvSpPr/>
          <p:nvPr/>
        </p:nvSpPr>
        <p:spPr>
          <a:xfrm>
            <a:off x="3445928" y="3437948"/>
            <a:ext cx="231426" cy="195539"/>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p:nvPr/>
        </p:nvGrpSpPr>
        <p:grpSpPr>
          <a:xfrm>
            <a:off x="81849" y="5015603"/>
            <a:ext cx="8762993" cy="1475507"/>
            <a:chOff x="81849" y="4916826"/>
            <a:chExt cx="8762993" cy="1475507"/>
          </a:xfrm>
        </p:grpSpPr>
        <p:sp>
          <p:nvSpPr>
            <p:cNvPr id="47" name="Rectangle 46"/>
            <p:cNvSpPr/>
            <p:nvPr/>
          </p:nvSpPr>
          <p:spPr>
            <a:xfrm>
              <a:off x="81850" y="5284701"/>
              <a:ext cx="8762992" cy="1107632"/>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06026" y="5412439"/>
              <a:ext cx="8500531" cy="852893"/>
            </a:xfrm>
            <a:prstGeom prst="rect">
              <a:avLst/>
            </a:prstGeom>
            <a:solidFill>
              <a:srgbClr val="E47C2A"/>
            </a:solidFill>
            <a:ln w="31750">
              <a:solidFill>
                <a:srgbClr val="E4A7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200387" y="5406852"/>
              <a:ext cx="8506169" cy="738664"/>
            </a:xfrm>
            <a:prstGeom prst="rect">
              <a:avLst/>
            </a:prstGeom>
            <a:noFill/>
          </p:spPr>
          <p:txBody>
            <a:bodyPr wrap="square" rtlCol="0">
              <a:spAutoFit/>
            </a:bodyPr>
            <a:lstStyle/>
            <a:p>
              <a:pPr algn="ctr"/>
              <a:r>
                <a:rPr lang="en-US" sz="1400" b="1" dirty="0" smtClean="0"/>
                <a:t>Consent form submitted to Special Education Support Staff:</a:t>
              </a:r>
            </a:p>
            <a:p>
              <a:pPr marL="285750" indent="-285750">
                <a:buFont typeface="Wingdings" charset="0"/>
                <a:buChar char=""/>
              </a:pPr>
              <a:r>
                <a:rPr lang="en-US" sz="1400" dirty="0" smtClean="0">
                  <a:sym typeface="Wingdings"/>
                </a:rPr>
                <a:t>SERT verifies that appropriate forms and documentation are compiled and sent to Special Education support staff. </a:t>
              </a:r>
              <a:endParaRPr lang="en-US" sz="1400" dirty="0"/>
            </a:p>
          </p:txBody>
        </p:sp>
        <p:sp>
          <p:nvSpPr>
            <p:cNvPr id="50" name="Round Same Side Corner Rectangle 49"/>
            <p:cNvSpPr/>
            <p:nvPr/>
          </p:nvSpPr>
          <p:spPr>
            <a:xfrm>
              <a:off x="81849" y="4916826"/>
              <a:ext cx="1086555" cy="391748"/>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152404" y="4924377"/>
              <a:ext cx="1016000" cy="427219"/>
            </a:xfrm>
            <a:prstGeom prst="rect">
              <a:avLst/>
            </a:prstGeom>
            <a:noFill/>
          </p:spPr>
          <p:txBody>
            <a:bodyPr wrap="square" rtlCol="0">
              <a:spAutoFit/>
            </a:bodyPr>
            <a:lstStyle/>
            <a:p>
              <a:r>
                <a:rPr lang="en-US" dirty="0" smtClean="0">
                  <a:solidFill>
                    <a:schemeClr val="bg1"/>
                  </a:solidFill>
                </a:rPr>
                <a:t>STEP 10:</a:t>
              </a:r>
              <a:endParaRPr lang="en-US" dirty="0">
                <a:solidFill>
                  <a:schemeClr val="bg1"/>
                </a:solidFill>
              </a:endParaRPr>
            </a:p>
          </p:txBody>
        </p:sp>
      </p:grpSp>
      <p:grpSp>
        <p:nvGrpSpPr>
          <p:cNvPr id="53" name="Group 52"/>
          <p:cNvGrpSpPr/>
          <p:nvPr/>
        </p:nvGrpSpPr>
        <p:grpSpPr>
          <a:xfrm>
            <a:off x="8844842" y="258165"/>
            <a:ext cx="268109" cy="5773532"/>
            <a:chOff x="8844842" y="160395"/>
            <a:chExt cx="268109" cy="5871302"/>
          </a:xfrm>
        </p:grpSpPr>
        <p:sp>
          <p:nvSpPr>
            <p:cNvPr id="54" name="Right Arrow 53"/>
            <p:cNvSpPr/>
            <p:nvPr/>
          </p:nvSpPr>
          <p:spPr>
            <a:xfrm>
              <a:off x="8974666" y="160395"/>
              <a:ext cx="138285" cy="195539"/>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a:stCxn id="54" idx="1"/>
            </p:cNvCxnSpPr>
            <p:nvPr/>
          </p:nvCxnSpPr>
          <p:spPr>
            <a:xfrm>
              <a:off x="8974666" y="258165"/>
              <a:ext cx="0" cy="5771817"/>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8844842" y="6029982"/>
              <a:ext cx="129824" cy="1715"/>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grpSp>
      <p:grpSp>
        <p:nvGrpSpPr>
          <p:cNvPr id="80" name="Group 79"/>
          <p:cNvGrpSpPr/>
          <p:nvPr/>
        </p:nvGrpSpPr>
        <p:grpSpPr>
          <a:xfrm>
            <a:off x="1233315" y="1792112"/>
            <a:ext cx="5525907" cy="539722"/>
            <a:chOff x="1233315" y="1792112"/>
            <a:chExt cx="5525907" cy="539722"/>
          </a:xfrm>
        </p:grpSpPr>
        <p:sp>
          <p:nvSpPr>
            <p:cNvPr id="57" name="Right Arrow 56"/>
            <p:cNvSpPr/>
            <p:nvPr/>
          </p:nvSpPr>
          <p:spPr>
            <a:xfrm rot="10800000">
              <a:off x="1233315" y="2136293"/>
              <a:ext cx="2370660" cy="195541"/>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3603975" y="1919108"/>
              <a:ext cx="1" cy="315962"/>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3603975" y="1919108"/>
              <a:ext cx="3155247" cy="0"/>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747931" y="1792112"/>
              <a:ext cx="0" cy="126996"/>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1227671" y="4699000"/>
            <a:ext cx="6434661" cy="604360"/>
            <a:chOff x="1227671" y="4699000"/>
            <a:chExt cx="6434661" cy="604360"/>
          </a:xfrm>
        </p:grpSpPr>
        <p:sp>
          <p:nvSpPr>
            <p:cNvPr id="76" name="Right Arrow 75"/>
            <p:cNvSpPr/>
            <p:nvPr/>
          </p:nvSpPr>
          <p:spPr>
            <a:xfrm rot="10800000">
              <a:off x="1227671" y="5107819"/>
              <a:ext cx="6434661" cy="195541"/>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p:cNvCxnSpPr/>
            <p:nvPr/>
          </p:nvCxnSpPr>
          <p:spPr>
            <a:xfrm>
              <a:off x="7648219" y="4699000"/>
              <a:ext cx="1" cy="496246"/>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12098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0319" y="510457"/>
            <a:ext cx="8754523" cy="390632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 Same Side Corner Rectangle 7"/>
          <p:cNvSpPr/>
          <p:nvPr/>
        </p:nvSpPr>
        <p:spPr>
          <a:xfrm>
            <a:off x="90318" y="192428"/>
            <a:ext cx="1086555" cy="338667"/>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0873" y="198956"/>
            <a:ext cx="1007531" cy="369332"/>
          </a:xfrm>
          <a:prstGeom prst="rect">
            <a:avLst/>
          </a:prstGeom>
          <a:noFill/>
        </p:spPr>
        <p:txBody>
          <a:bodyPr wrap="square" rtlCol="0">
            <a:spAutoFit/>
          </a:bodyPr>
          <a:lstStyle/>
          <a:p>
            <a:r>
              <a:rPr lang="en-US" dirty="0" smtClean="0">
                <a:solidFill>
                  <a:schemeClr val="bg1"/>
                </a:solidFill>
              </a:rPr>
              <a:t>STEP 11:</a:t>
            </a:r>
            <a:endParaRPr lang="en-US" dirty="0">
              <a:solidFill>
                <a:schemeClr val="bg1"/>
              </a:solidFill>
            </a:endParaRPr>
          </a:p>
        </p:txBody>
      </p:sp>
      <p:sp>
        <p:nvSpPr>
          <p:cNvPr id="11" name="Rectangle 10"/>
          <p:cNvSpPr/>
          <p:nvPr/>
        </p:nvSpPr>
        <p:spPr>
          <a:xfrm>
            <a:off x="200386" y="606410"/>
            <a:ext cx="8534390" cy="2117036"/>
          </a:xfrm>
          <a:prstGeom prst="rect">
            <a:avLst/>
          </a:prstGeom>
          <a:solidFill>
            <a:srgbClr val="EFFA6A"/>
          </a:solidFill>
          <a:ln w="31750">
            <a:solidFill>
              <a:srgbClr val="7DFF6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206026" y="650190"/>
            <a:ext cx="8528750" cy="2246769"/>
          </a:xfrm>
          <a:prstGeom prst="rect">
            <a:avLst/>
          </a:prstGeom>
          <a:noFill/>
        </p:spPr>
        <p:txBody>
          <a:bodyPr wrap="square" rtlCol="0">
            <a:spAutoFit/>
          </a:bodyPr>
          <a:lstStyle/>
          <a:p>
            <a:r>
              <a:rPr lang="en-US" sz="1400" b="1" dirty="0" smtClean="0"/>
              <a:t>Informed Consent:</a:t>
            </a:r>
            <a:endParaRPr lang="en-US" sz="1400" b="1" dirty="0"/>
          </a:p>
          <a:p>
            <a:pPr marL="285750" indent="-285750">
              <a:buFont typeface="Wingdings" charset="0"/>
              <a:buChar char=""/>
            </a:pPr>
            <a:r>
              <a:rPr lang="en-US" sz="1400" dirty="0" smtClean="0">
                <a:sym typeface="Wingdings"/>
              </a:rPr>
              <a:t>Special Education support staff provide communication to parent/guardian to secure informed consent.</a:t>
            </a:r>
          </a:p>
          <a:p>
            <a:pPr marL="285750" indent="-285750">
              <a:buFont typeface="Wingdings" charset="0"/>
              <a:buChar char=""/>
            </a:pPr>
            <a:r>
              <a:rPr lang="en-US" sz="1400" dirty="0" smtClean="0">
                <a:sym typeface="Wingdings"/>
              </a:rPr>
              <a:t>Special Education support staff ensure that parent/guardian is aware of the nature of services to be provided, appropriate time lines and confidentiality.</a:t>
            </a:r>
          </a:p>
          <a:p>
            <a:endParaRPr lang="en-US" sz="1400" dirty="0" smtClean="0">
              <a:sym typeface="Wingdings"/>
            </a:endParaRPr>
          </a:p>
          <a:p>
            <a:r>
              <a:rPr lang="en-US" sz="1400" b="1" dirty="0" smtClean="0">
                <a:sym typeface="Wingdings"/>
              </a:rPr>
              <a:t>Support From Special Education Services</a:t>
            </a:r>
          </a:p>
          <a:p>
            <a:pPr marL="285750" indent="-285750">
              <a:buFont typeface="Wingdings" charset="0"/>
              <a:buChar char=""/>
            </a:pPr>
            <a:r>
              <a:rPr lang="en-US" sz="1400" dirty="0" smtClean="0">
                <a:sym typeface="Wingdings"/>
              </a:rPr>
              <a:t>Special Education support staff may visit classrooms, observe and provide further assessment, program accommodation, strategies and materials as required (SERT informs teacher and administration as well).</a:t>
            </a:r>
          </a:p>
          <a:p>
            <a:pPr marL="285750" indent="-285750">
              <a:buFont typeface="Wingdings" charset="0"/>
              <a:buChar char=""/>
            </a:pPr>
            <a:r>
              <a:rPr lang="en-US" sz="1400" dirty="0" smtClean="0">
                <a:sym typeface="Wingdings"/>
              </a:rPr>
              <a:t>Special Education support staff involvement may be consultative and/or involve direct student support. </a:t>
            </a:r>
          </a:p>
          <a:p>
            <a:pPr marL="285750" indent="-285750">
              <a:buFont typeface="Wingdings" charset="0"/>
              <a:buChar char=""/>
            </a:pPr>
            <a:endParaRPr lang="en-US" sz="1400" dirty="0"/>
          </a:p>
        </p:txBody>
      </p:sp>
      <p:sp>
        <p:nvSpPr>
          <p:cNvPr id="46" name="Rectangle 45"/>
          <p:cNvSpPr/>
          <p:nvPr/>
        </p:nvSpPr>
        <p:spPr>
          <a:xfrm>
            <a:off x="200386" y="2896959"/>
            <a:ext cx="4272836" cy="1385134"/>
          </a:xfrm>
          <a:prstGeom prst="rect">
            <a:avLst/>
          </a:prstGeom>
          <a:solidFill>
            <a:srgbClr val="EFFA6A"/>
          </a:solidFill>
          <a:ln w="31750">
            <a:solidFill>
              <a:srgbClr val="7DFF6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TextBox 56"/>
          <p:cNvSpPr txBox="1"/>
          <p:nvPr/>
        </p:nvSpPr>
        <p:spPr>
          <a:xfrm>
            <a:off x="186275" y="2897098"/>
            <a:ext cx="4312349" cy="1384995"/>
          </a:xfrm>
          <a:prstGeom prst="rect">
            <a:avLst/>
          </a:prstGeom>
          <a:noFill/>
        </p:spPr>
        <p:txBody>
          <a:bodyPr wrap="square" rtlCol="0">
            <a:spAutoFit/>
          </a:bodyPr>
          <a:lstStyle/>
          <a:p>
            <a:r>
              <a:rPr lang="en-US" sz="1400" b="1" dirty="0" smtClean="0"/>
              <a:t>If student responds to new accommodations/materials:</a:t>
            </a:r>
          </a:p>
          <a:p>
            <a:pPr marL="285750" indent="-285750">
              <a:buFont typeface="Wingdings" charset="0"/>
              <a:buChar char=""/>
            </a:pPr>
            <a:r>
              <a:rPr lang="en-US" sz="1400" dirty="0" smtClean="0">
                <a:sym typeface="Wingdings"/>
              </a:rPr>
              <a:t>document changes to program;</a:t>
            </a:r>
          </a:p>
          <a:p>
            <a:pPr marL="285750" indent="-285750">
              <a:buFont typeface="Wingdings" charset="0"/>
              <a:buChar char=""/>
            </a:pPr>
            <a:r>
              <a:rPr lang="en-US" sz="1400" dirty="0" smtClean="0">
                <a:sym typeface="Wingdings"/>
              </a:rPr>
              <a:t>report card reflects progress;</a:t>
            </a:r>
          </a:p>
          <a:p>
            <a:pPr marL="285750" indent="-285750">
              <a:buFont typeface="Wingdings" charset="0"/>
              <a:buChar char=""/>
            </a:pPr>
            <a:r>
              <a:rPr lang="en-US" sz="1400" dirty="0" smtClean="0">
                <a:sym typeface="Wingdings"/>
              </a:rPr>
              <a:t>ongoing assessment and evaluation;</a:t>
            </a:r>
          </a:p>
          <a:p>
            <a:pPr marL="285750" indent="-285750">
              <a:buFont typeface="Wingdings" charset="0"/>
              <a:buChar char=""/>
            </a:pPr>
            <a:r>
              <a:rPr lang="en-US" sz="1400" dirty="0" smtClean="0">
                <a:sym typeface="Wingdings"/>
              </a:rPr>
              <a:t>continue information sharing with parents/guardians and school/Special Education staff</a:t>
            </a:r>
            <a:endParaRPr lang="en-US" sz="1400" dirty="0"/>
          </a:p>
        </p:txBody>
      </p:sp>
      <p:sp>
        <p:nvSpPr>
          <p:cNvPr id="58" name="Rectangle 57"/>
          <p:cNvSpPr/>
          <p:nvPr/>
        </p:nvSpPr>
        <p:spPr>
          <a:xfrm>
            <a:off x="4670772" y="2880230"/>
            <a:ext cx="4064004" cy="1406607"/>
          </a:xfrm>
          <a:prstGeom prst="rect">
            <a:avLst/>
          </a:prstGeom>
          <a:solidFill>
            <a:srgbClr val="F3C24F"/>
          </a:solidFill>
          <a:ln w="31750">
            <a:solidFill>
              <a:srgbClr val="BC4C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TextBox 58"/>
          <p:cNvSpPr txBox="1"/>
          <p:nvPr/>
        </p:nvSpPr>
        <p:spPr>
          <a:xfrm>
            <a:off x="4670772" y="2889706"/>
            <a:ext cx="4064004" cy="523220"/>
          </a:xfrm>
          <a:prstGeom prst="rect">
            <a:avLst/>
          </a:prstGeom>
          <a:noFill/>
        </p:spPr>
        <p:txBody>
          <a:bodyPr wrap="square" rtlCol="0">
            <a:spAutoFit/>
          </a:bodyPr>
          <a:lstStyle/>
          <a:p>
            <a:r>
              <a:rPr lang="en-US" sz="1400" b="1" dirty="0" smtClean="0"/>
              <a:t>If student continues experiencing difficulty:</a:t>
            </a:r>
          </a:p>
          <a:p>
            <a:pPr marL="285750" indent="-285750">
              <a:buFont typeface="Wingdings" charset="0"/>
              <a:buChar char=""/>
            </a:pPr>
            <a:r>
              <a:rPr lang="en-US" sz="1400" dirty="0" smtClean="0">
                <a:sym typeface="Wingdings"/>
              </a:rPr>
              <a:t>proceed to Step 12.</a:t>
            </a:r>
            <a:endParaRPr lang="en-US" sz="1400" dirty="0"/>
          </a:p>
        </p:txBody>
      </p:sp>
      <p:grpSp>
        <p:nvGrpSpPr>
          <p:cNvPr id="60" name="Group 59"/>
          <p:cNvGrpSpPr/>
          <p:nvPr/>
        </p:nvGrpSpPr>
        <p:grpSpPr>
          <a:xfrm>
            <a:off x="91725" y="4627264"/>
            <a:ext cx="3901719" cy="2188403"/>
            <a:chOff x="81849" y="4916826"/>
            <a:chExt cx="3901719" cy="2188403"/>
          </a:xfrm>
        </p:grpSpPr>
        <p:sp>
          <p:nvSpPr>
            <p:cNvPr id="61" name="Rectangle 60"/>
            <p:cNvSpPr/>
            <p:nvPr/>
          </p:nvSpPr>
          <p:spPr>
            <a:xfrm>
              <a:off x="81850" y="5284701"/>
              <a:ext cx="3901718" cy="1820528"/>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206027" y="5412439"/>
              <a:ext cx="3664654" cy="1594851"/>
            </a:xfrm>
            <a:prstGeom prst="rect">
              <a:avLst/>
            </a:prstGeom>
            <a:solidFill>
              <a:srgbClr val="E47C2A"/>
            </a:solidFill>
            <a:ln w="31750">
              <a:solidFill>
                <a:srgbClr val="E4A7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200387" y="5406852"/>
              <a:ext cx="3670293" cy="1600438"/>
            </a:xfrm>
            <a:prstGeom prst="rect">
              <a:avLst/>
            </a:prstGeom>
            <a:noFill/>
          </p:spPr>
          <p:txBody>
            <a:bodyPr wrap="square" rtlCol="0">
              <a:spAutoFit/>
            </a:bodyPr>
            <a:lstStyle/>
            <a:p>
              <a:r>
                <a:rPr lang="en-US" sz="1400" b="1" dirty="0" smtClean="0"/>
                <a:t>SERT in consultation with Special Education Support Staff, coordinates case conference prior to I.P.R.C:</a:t>
              </a:r>
            </a:p>
            <a:p>
              <a:pPr marL="285750" indent="-285750">
                <a:buFont typeface="Wingdings" charset="0"/>
                <a:buChar char=""/>
              </a:pPr>
              <a:r>
                <a:rPr lang="en-US" sz="1400" dirty="0" smtClean="0">
                  <a:sym typeface="Wingdings"/>
                </a:rPr>
                <a:t>Special Education Parent Guide provided to Parent/Guardian</a:t>
              </a:r>
            </a:p>
            <a:p>
              <a:pPr marL="285750" indent="-285750">
                <a:buFont typeface="Wingdings" charset="0"/>
                <a:buChar char=""/>
              </a:pPr>
              <a:r>
                <a:rPr lang="en-US" sz="1400" dirty="0" smtClean="0">
                  <a:sym typeface="Wingdings"/>
                </a:rPr>
                <a:t>Parent/Guardian, teacher, EA, SERT, Administrator attend meeting. </a:t>
              </a:r>
              <a:endParaRPr lang="en-US" sz="1400" dirty="0"/>
            </a:p>
          </p:txBody>
        </p:sp>
        <p:sp>
          <p:nvSpPr>
            <p:cNvPr id="64" name="Round Same Side Corner Rectangle 63"/>
            <p:cNvSpPr/>
            <p:nvPr/>
          </p:nvSpPr>
          <p:spPr>
            <a:xfrm>
              <a:off x="81849" y="4916826"/>
              <a:ext cx="1086555" cy="391748"/>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152404" y="4924377"/>
              <a:ext cx="1016000" cy="369332"/>
            </a:xfrm>
            <a:prstGeom prst="rect">
              <a:avLst/>
            </a:prstGeom>
            <a:noFill/>
          </p:spPr>
          <p:txBody>
            <a:bodyPr wrap="square" rtlCol="0">
              <a:spAutoFit/>
            </a:bodyPr>
            <a:lstStyle/>
            <a:p>
              <a:r>
                <a:rPr lang="en-US" dirty="0" smtClean="0">
                  <a:solidFill>
                    <a:schemeClr val="bg1"/>
                  </a:solidFill>
                </a:rPr>
                <a:t>STEP 12:</a:t>
              </a:r>
              <a:endParaRPr lang="en-US" dirty="0">
                <a:solidFill>
                  <a:schemeClr val="bg1"/>
                </a:solidFill>
              </a:endParaRPr>
            </a:p>
          </p:txBody>
        </p:sp>
      </p:grpSp>
      <p:sp>
        <p:nvSpPr>
          <p:cNvPr id="76" name="Rectangle 75"/>
          <p:cNvSpPr/>
          <p:nvPr/>
        </p:nvSpPr>
        <p:spPr>
          <a:xfrm>
            <a:off x="4308126" y="4981028"/>
            <a:ext cx="4536716" cy="1820528"/>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 Same Side Corner Rectangle 78"/>
          <p:cNvSpPr/>
          <p:nvPr/>
        </p:nvSpPr>
        <p:spPr>
          <a:xfrm>
            <a:off x="4308125" y="4613153"/>
            <a:ext cx="1086555" cy="391748"/>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4378680" y="4620704"/>
            <a:ext cx="1016000" cy="369332"/>
          </a:xfrm>
          <a:prstGeom prst="rect">
            <a:avLst/>
          </a:prstGeom>
          <a:noFill/>
        </p:spPr>
        <p:txBody>
          <a:bodyPr wrap="square" rtlCol="0">
            <a:spAutoFit/>
          </a:bodyPr>
          <a:lstStyle/>
          <a:p>
            <a:r>
              <a:rPr lang="en-US" dirty="0" smtClean="0">
                <a:solidFill>
                  <a:schemeClr val="bg1"/>
                </a:solidFill>
              </a:rPr>
              <a:t>STEP 13:</a:t>
            </a:r>
            <a:endParaRPr lang="en-US" dirty="0">
              <a:solidFill>
                <a:schemeClr val="bg1"/>
              </a:solidFill>
            </a:endParaRPr>
          </a:p>
        </p:txBody>
      </p:sp>
      <p:sp>
        <p:nvSpPr>
          <p:cNvPr id="81" name="Rectangle 80"/>
          <p:cNvSpPr/>
          <p:nvPr/>
        </p:nvSpPr>
        <p:spPr>
          <a:xfrm>
            <a:off x="4421009" y="5122877"/>
            <a:ext cx="2084213" cy="1535466"/>
          </a:xfrm>
          <a:prstGeom prst="rect">
            <a:avLst/>
          </a:prstGeom>
          <a:solidFill>
            <a:srgbClr val="EFFA6A"/>
          </a:solidFill>
          <a:ln w="31750">
            <a:solidFill>
              <a:srgbClr val="7DFF6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p:cNvSpPr/>
          <p:nvPr/>
        </p:nvSpPr>
        <p:spPr>
          <a:xfrm>
            <a:off x="6629399" y="5117026"/>
            <a:ext cx="2105377" cy="1541317"/>
          </a:xfrm>
          <a:prstGeom prst="rect">
            <a:avLst/>
          </a:prstGeom>
          <a:solidFill>
            <a:srgbClr val="F3C24F"/>
          </a:solidFill>
          <a:ln w="31750">
            <a:solidFill>
              <a:srgbClr val="BC4C0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TextBox 82"/>
          <p:cNvSpPr txBox="1"/>
          <p:nvPr/>
        </p:nvSpPr>
        <p:spPr>
          <a:xfrm>
            <a:off x="4421009" y="5105884"/>
            <a:ext cx="2084213" cy="738665"/>
          </a:xfrm>
          <a:prstGeom prst="rect">
            <a:avLst/>
          </a:prstGeom>
          <a:noFill/>
        </p:spPr>
        <p:txBody>
          <a:bodyPr wrap="square" rtlCol="0">
            <a:spAutoFit/>
          </a:bodyPr>
          <a:lstStyle/>
          <a:p>
            <a:r>
              <a:rPr lang="en-US" sz="1400" b="1" dirty="0" smtClean="0"/>
              <a:t>If additional support is implemented:</a:t>
            </a:r>
            <a:endParaRPr lang="en-US" sz="1400" b="1" dirty="0"/>
          </a:p>
          <a:p>
            <a:pPr marL="285750" indent="-285750">
              <a:buFont typeface="Wingdings" charset="0"/>
              <a:buChar char=""/>
            </a:pPr>
            <a:r>
              <a:rPr lang="en-US" sz="1400" dirty="0" smtClean="0">
                <a:sym typeface="Wingdings"/>
              </a:rPr>
              <a:t>no I.P.R.C.</a:t>
            </a:r>
            <a:endParaRPr lang="en-US" sz="1400" dirty="0"/>
          </a:p>
        </p:txBody>
      </p:sp>
      <p:sp>
        <p:nvSpPr>
          <p:cNvPr id="84" name="TextBox 83"/>
          <p:cNvSpPr txBox="1"/>
          <p:nvPr/>
        </p:nvSpPr>
        <p:spPr>
          <a:xfrm>
            <a:off x="6629399" y="5122877"/>
            <a:ext cx="2105377" cy="954107"/>
          </a:xfrm>
          <a:prstGeom prst="rect">
            <a:avLst/>
          </a:prstGeom>
          <a:noFill/>
        </p:spPr>
        <p:txBody>
          <a:bodyPr wrap="square" rtlCol="0">
            <a:spAutoFit/>
          </a:bodyPr>
          <a:lstStyle/>
          <a:p>
            <a:r>
              <a:rPr lang="en-US" sz="1400" b="1" dirty="0" smtClean="0"/>
              <a:t>If following the Case Conference (Step 12) all parties agree:</a:t>
            </a:r>
          </a:p>
          <a:p>
            <a:pPr marL="285750" indent="-285750">
              <a:buFont typeface="Wingdings" charset="0"/>
              <a:buChar char=""/>
            </a:pPr>
            <a:r>
              <a:rPr lang="en-US" sz="1400" dirty="0" smtClean="0">
                <a:sym typeface="Wingdings"/>
              </a:rPr>
              <a:t>hold initial I.P.R.C.</a:t>
            </a:r>
            <a:endParaRPr lang="en-US" sz="1400" dirty="0"/>
          </a:p>
        </p:txBody>
      </p:sp>
      <p:grpSp>
        <p:nvGrpSpPr>
          <p:cNvPr id="85" name="Group 84"/>
          <p:cNvGrpSpPr/>
          <p:nvPr/>
        </p:nvGrpSpPr>
        <p:grpSpPr>
          <a:xfrm>
            <a:off x="1222023" y="4393176"/>
            <a:ext cx="5525909" cy="539721"/>
            <a:chOff x="1233314" y="1792112"/>
            <a:chExt cx="5525909" cy="539721"/>
          </a:xfrm>
        </p:grpSpPr>
        <p:sp>
          <p:nvSpPr>
            <p:cNvPr id="86" name="Right Arrow 85"/>
            <p:cNvSpPr/>
            <p:nvPr/>
          </p:nvSpPr>
          <p:spPr>
            <a:xfrm rot="10800000">
              <a:off x="1233314" y="2136292"/>
              <a:ext cx="2771419" cy="195541"/>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4004734" y="1919108"/>
              <a:ext cx="1" cy="315962"/>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4004735" y="1919108"/>
              <a:ext cx="2754488" cy="0"/>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747931" y="1792112"/>
              <a:ext cx="0" cy="126996"/>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grpSp>
      <p:sp>
        <p:nvSpPr>
          <p:cNvPr id="90" name="Right Arrow 89"/>
          <p:cNvSpPr/>
          <p:nvPr/>
        </p:nvSpPr>
        <p:spPr>
          <a:xfrm>
            <a:off x="3993444" y="5881445"/>
            <a:ext cx="286460" cy="195539"/>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oup 90"/>
          <p:cNvGrpSpPr/>
          <p:nvPr/>
        </p:nvGrpSpPr>
        <p:grpSpPr>
          <a:xfrm>
            <a:off x="8844842" y="258165"/>
            <a:ext cx="268109" cy="5773532"/>
            <a:chOff x="8844842" y="160395"/>
            <a:chExt cx="268109" cy="5871302"/>
          </a:xfrm>
        </p:grpSpPr>
        <p:sp>
          <p:nvSpPr>
            <p:cNvPr id="92" name="Right Arrow 91"/>
            <p:cNvSpPr/>
            <p:nvPr/>
          </p:nvSpPr>
          <p:spPr>
            <a:xfrm>
              <a:off x="8974666" y="160395"/>
              <a:ext cx="138285" cy="195539"/>
            </a:xfrm>
            <a:prstGeom prst="rightArrow">
              <a:avLst>
                <a:gd name="adj1" fmla="val 0"/>
                <a:gd name="adj2" fmla="val 40839"/>
              </a:avLst>
            </a:prstGeom>
            <a:solidFill>
              <a:srgbClr val="FF0000"/>
            </a:solidFill>
            <a:ln>
              <a:solidFill>
                <a:srgbClr val="AB02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a:stCxn id="92" idx="1"/>
            </p:cNvCxnSpPr>
            <p:nvPr/>
          </p:nvCxnSpPr>
          <p:spPr>
            <a:xfrm>
              <a:off x="8974666" y="258165"/>
              <a:ext cx="0" cy="5771817"/>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8844842" y="6029982"/>
              <a:ext cx="129824" cy="1715"/>
            </a:xfrm>
            <a:prstGeom prst="line">
              <a:avLst/>
            </a:prstGeom>
            <a:ln w="19050">
              <a:solidFill>
                <a:srgbClr val="AB0202"/>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468722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What is </a:t>
            </a:r>
            <a:r>
              <a:rPr lang="en-US" sz="3200" b="1" dirty="0" smtClean="0"/>
              <a:t>a SRT?</a:t>
            </a:r>
            <a:endParaRPr lang="en-US" sz="3200" dirty="0"/>
          </a:p>
        </p:txBody>
      </p:sp>
      <p:sp>
        <p:nvSpPr>
          <p:cNvPr id="3" name="Content Placeholder 2"/>
          <p:cNvSpPr>
            <a:spLocks noGrp="1"/>
          </p:cNvSpPr>
          <p:nvPr>
            <p:ph idx="1"/>
          </p:nvPr>
        </p:nvSpPr>
        <p:spPr>
          <a:xfrm>
            <a:off x="378946" y="1981200"/>
            <a:ext cx="8236304" cy="4294094"/>
          </a:xfrm>
        </p:spPr>
        <p:txBody>
          <a:bodyPr>
            <a:noAutofit/>
          </a:bodyPr>
          <a:lstStyle/>
          <a:p>
            <a:pPr marL="0" indent="0">
              <a:buNone/>
            </a:pPr>
            <a:r>
              <a:rPr lang="en-US" sz="2400" dirty="0" smtClean="0">
                <a:solidFill>
                  <a:srgbClr val="000000"/>
                </a:solidFill>
                <a:latin typeface="Calibri"/>
                <a:cs typeface="Calibri"/>
              </a:rPr>
              <a:t>A </a:t>
            </a:r>
            <a:r>
              <a:rPr lang="en-US" sz="2400" dirty="0">
                <a:solidFill>
                  <a:srgbClr val="000000"/>
                </a:solidFill>
                <a:latin typeface="Calibri"/>
                <a:cs typeface="Calibri"/>
              </a:rPr>
              <a:t>School Resource Team (SRT) </a:t>
            </a:r>
            <a:endParaRPr lang="en-US" sz="2400" dirty="0" smtClean="0">
              <a:solidFill>
                <a:srgbClr val="000000"/>
              </a:solidFill>
              <a:latin typeface="Calibri"/>
              <a:cs typeface="Calibri"/>
            </a:endParaRPr>
          </a:p>
          <a:p>
            <a:pPr lvl="2"/>
            <a:endParaRPr lang="en-US" dirty="0" smtClean="0">
              <a:solidFill>
                <a:srgbClr val="000000"/>
              </a:solidFill>
              <a:latin typeface="Calibri"/>
              <a:cs typeface="Calibri"/>
            </a:endParaRPr>
          </a:p>
          <a:p>
            <a:pPr lvl="2"/>
            <a:r>
              <a:rPr lang="en-US" dirty="0" smtClean="0">
                <a:solidFill>
                  <a:srgbClr val="000000"/>
                </a:solidFill>
                <a:latin typeface="Calibri"/>
                <a:cs typeface="Calibri"/>
              </a:rPr>
              <a:t>A SRT meeting </a:t>
            </a:r>
            <a:r>
              <a:rPr lang="en-US" dirty="0">
                <a:solidFill>
                  <a:srgbClr val="000000"/>
                </a:solidFill>
                <a:latin typeface="Calibri"/>
                <a:cs typeface="Calibri"/>
              </a:rPr>
              <a:t>is a meeting between school staff. This school resource team is usually comprised of the principal, the teacher, the special education resource teacher </a:t>
            </a:r>
            <a:r>
              <a:rPr lang="en-US" dirty="0" smtClean="0">
                <a:solidFill>
                  <a:srgbClr val="000000"/>
                </a:solidFill>
                <a:latin typeface="Calibri"/>
                <a:cs typeface="Calibri"/>
              </a:rPr>
              <a:t>(SERT) and </a:t>
            </a:r>
            <a:r>
              <a:rPr lang="en-US" dirty="0">
                <a:solidFill>
                  <a:srgbClr val="000000"/>
                </a:solidFill>
                <a:latin typeface="Calibri"/>
                <a:cs typeface="Calibri"/>
              </a:rPr>
              <a:t>at times, the educational </a:t>
            </a:r>
            <a:r>
              <a:rPr lang="en-US" dirty="0" smtClean="0">
                <a:solidFill>
                  <a:srgbClr val="000000"/>
                </a:solidFill>
                <a:latin typeface="Calibri"/>
                <a:cs typeface="Calibri"/>
              </a:rPr>
              <a:t>assistant (EA). </a:t>
            </a:r>
          </a:p>
          <a:p>
            <a:pPr marL="457200" lvl="2" indent="0">
              <a:buNone/>
            </a:pPr>
            <a:endParaRPr lang="en-US" dirty="0" smtClean="0">
              <a:solidFill>
                <a:srgbClr val="000000"/>
              </a:solidFill>
              <a:latin typeface="Calibri"/>
              <a:cs typeface="Calibri"/>
            </a:endParaRPr>
          </a:p>
          <a:p>
            <a:pPr lvl="2"/>
            <a:r>
              <a:rPr lang="en-US" dirty="0" smtClean="0">
                <a:solidFill>
                  <a:srgbClr val="000000"/>
                </a:solidFill>
                <a:latin typeface="Calibri"/>
                <a:cs typeface="Calibri"/>
              </a:rPr>
              <a:t>Services </a:t>
            </a:r>
            <a:r>
              <a:rPr lang="en-US" dirty="0">
                <a:solidFill>
                  <a:srgbClr val="000000"/>
                </a:solidFill>
                <a:latin typeface="Calibri"/>
                <a:cs typeface="Calibri"/>
              </a:rPr>
              <a:t>available at the board level, such as the ABA consultant, the speech and language pathologist (SLP), and </a:t>
            </a:r>
            <a:r>
              <a:rPr lang="en-US" dirty="0" smtClean="0">
                <a:solidFill>
                  <a:srgbClr val="000000"/>
                </a:solidFill>
                <a:latin typeface="Calibri"/>
                <a:cs typeface="Calibri"/>
              </a:rPr>
              <a:t>psychometrist or psycho</a:t>
            </a:r>
            <a:r>
              <a:rPr lang="en-US" dirty="0">
                <a:solidFill>
                  <a:srgbClr val="000000"/>
                </a:solidFill>
                <a:latin typeface="Calibri"/>
                <a:cs typeface="Calibri"/>
              </a:rPr>
              <a:t>-educational consultant can be asked to join the school resource team. </a:t>
            </a:r>
            <a:endParaRPr lang="en-US" dirty="0" smtClean="0">
              <a:solidFill>
                <a:srgbClr val="000000"/>
              </a:solidFill>
              <a:latin typeface="Calibri"/>
              <a:cs typeface="Calibri"/>
            </a:endParaRPr>
          </a:p>
          <a:p>
            <a:pPr marL="457200" lvl="2" indent="0">
              <a:buNone/>
            </a:pPr>
            <a:endParaRPr lang="en-US" dirty="0" smtClean="0">
              <a:solidFill>
                <a:srgbClr val="000000"/>
              </a:solidFill>
              <a:latin typeface="Calibri"/>
              <a:cs typeface="Calibri"/>
            </a:endParaRPr>
          </a:p>
          <a:p>
            <a:pPr lvl="2"/>
            <a:r>
              <a:rPr lang="en-US" dirty="0" smtClean="0">
                <a:solidFill>
                  <a:srgbClr val="000000"/>
                </a:solidFill>
                <a:latin typeface="Calibri"/>
                <a:cs typeface="Calibri"/>
              </a:rPr>
              <a:t>The </a:t>
            </a:r>
            <a:r>
              <a:rPr lang="en-US" dirty="0">
                <a:solidFill>
                  <a:srgbClr val="000000"/>
                </a:solidFill>
                <a:latin typeface="Calibri"/>
                <a:cs typeface="Calibri"/>
              </a:rPr>
              <a:t>goal of an SRT could be to prepare for an </a:t>
            </a:r>
            <a:r>
              <a:rPr lang="en-US" dirty="0" smtClean="0">
                <a:solidFill>
                  <a:srgbClr val="000000"/>
                </a:solidFill>
                <a:latin typeface="Calibri"/>
                <a:cs typeface="Calibri"/>
              </a:rPr>
              <a:t>Identification, Placement and Review Committee (IPRC), </a:t>
            </a:r>
            <a:r>
              <a:rPr lang="en-US" dirty="0">
                <a:solidFill>
                  <a:srgbClr val="000000"/>
                </a:solidFill>
                <a:latin typeface="Calibri"/>
                <a:cs typeface="Calibri"/>
              </a:rPr>
              <a:t>or to discuss </a:t>
            </a:r>
            <a:r>
              <a:rPr lang="en-US" dirty="0" smtClean="0">
                <a:solidFill>
                  <a:srgbClr val="000000"/>
                </a:solidFill>
                <a:latin typeface="Calibri"/>
                <a:cs typeface="Calibri"/>
              </a:rPr>
              <a:t>the </a:t>
            </a:r>
            <a:r>
              <a:rPr lang="en-US" dirty="0">
                <a:solidFill>
                  <a:srgbClr val="000000"/>
                </a:solidFill>
                <a:latin typeface="Calibri"/>
                <a:cs typeface="Calibri"/>
              </a:rPr>
              <a:t>purchase of equipment through a </a:t>
            </a:r>
            <a:r>
              <a:rPr lang="en-US" dirty="0" smtClean="0">
                <a:solidFill>
                  <a:srgbClr val="000000"/>
                </a:solidFill>
                <a:latin typeface="Calibri"/>
                <a:cs typeface="Calibri"/>
              </a:rPr>
              <a:t>special equipment amount (SEA) claim. </a:t>
            </a:r>
            <a:endParaRPr lang="en-US" dirty="0">
              <a:solidFill>
                <a:srgbClr val="000000"/>
              </a:solidFill>
              <a:latin typeface="Calibri"/>
              <a:cs typeface="Calibri"/>
            </a:endParaRPr>
          </a:p>
        </p:txBody>
      </p:sp>
    </p:spTree>
    <p:extLst>
      <p:ext uri="{BB962C8B-B14F-4D97-AF65-F5344CB8AC3E}">
        <p14:creationId xmlns:p14="http://schemas.microsoft.com/office/powerpoint/2010/main" val="12874037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2281" y="564250"/>
            <a:ext cx="8643052" cy="762194"/>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6458" y="691988"/>
            <a:ext cx="8377764" cy="517633"/>
          </a:xfrm>
          <a:prstGeom prst="rect">
            <a:avLst/>
          </a:prstGeom>
          <a:solidFill>
            <a:srgbClr val="E47C2A"/>
          </a:solidFill>
          <a:ln w="31750">
            <a:solidFill>
              <a:srgbClr val="E4A7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80818" y="686401"/>
            <a:ext cx="8383403" cy="523220"/>
          </a:xfrm>
          <a:prstGeom prst="rect">
            <a:avLst/>
          </a:prstGeom>
          <a:noFill/>
        </p:spPr>
        <p:txBody>
          <a:bodyPr wrap="square" rtlCol="0">
            <a:spAutoFit/>
          </a:bodyPr>
          <a:lstStyle/>
          <a:p>
            <a:pPr marL="285750" indent="-285750">
              <a:buFont typeface="Wingdings" charset="0"/>
              <a:buChar char=""/>
            </a:pPr>
            <a:r>
              <a:rPr lang="en-US" sz="1400" dirty="0" smtClean="0">
                <a:sym typeface="Wingdings"/>
              </a:rPr>
              <a:t>Ongoing monitoring and development of the IEP (if not yet implemented) by school staff, in conjunction with parents/guardians /community and relevant support staff. </a:t>
            </a:r>
            <a:endParaRPr lang="en-US" sz="1400" dirty="0"/>
          </a:p>
        </p:txBody>
      </p:sp>
      <p:sp>
        <p:nvSpPr>
          <p:cNvPr id="9" name="Round Same Side Corner Rectangle 8"/>
          <p:cNvSpPr/>
          <p:nvPr/>
        </p:nvSpPr>
        <p:spPr>
          <a:xfrm>
            <a:off x="162280" y="196375"/>
            <a:ext cx="1086555" cy="391748"/>
          </a:xfrm>
          <a:prstGeom prst="round2Same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32835" y="203926"/>
            <a:ext cx="1016000" cy="369332"/>
          </a:xfrm>
          <a:prstGeom prst="rect">
            <a:avLst/>
          </a:prstGeom>
          <a:noFill/>
        </p:spPr>
        <p:txBody>
          <a:bodyPr wrap="square" rtlCol="0">
            <a:spAutoFit/>
          </a:bodyPr>
          <a:lstStyle/>
          <a:p>
            <a:r>
              <a:rPr lang="en-US" dirty="0" smtClean="0">
                <a:solidFill>
                  <a:schemeClr val="bg1"/>
                </a:solidFill>
              </a:rPr>
              <a:t>STEP 14:</a:t>
            </a:r>
            <a:endParaRPr lang="en-US" dirty="0">
              <a:solidFill>
                <a:schemeClr val="bg1"/>
              </a:solidFill>
            </a:endParaRPr>
          </a:p>
        </p:txBody>
      </p:sp>
      <p:sp>
        <p:nvSpPr>
          <p:cNvPr id="14" name="Content Placeholder 2"/>
          <p:cNvSpPr>
            <a:spLocks noGrp="1"/>
          </p:cNvSpPr>
          <p:nvPr>
            <p:ph idx="1"/>
          </p:nvPr>
        </p:nvSpPr>
        <p:spPr>
          <a:xfrm>
            <a:off x="498474" y="1763889"/>
            <a:ext cx="8165748" cy="4600222"/>
          </a:xfrm>
        </p:spPr>
        <p:txBody>
          <a:bodyPr>
            <a:noAutofit/>
          </a:bodyPr>
          <a:lstStyle/>
          <a:p>
            <a:pPr marL="0" indent="0">
              <a:lnSpc>
                <a:spcPct val="120000"/>
              </a:lnSpc>
              <a:spcBef>
                <a:spcPts val="0"/>
              </a:spcBef>
              <a:buNone/>
            </a:pPr>
            <a:r>
              <a:rPr lang="en-US" sz="2000" dirty="0">
                <a:solidFill>
                  <a:srgbClr val="000000"/>
                </a:solidFill>
                <a:cs typeface="Calibri"/>
              </a:rPr>
              <a:t>All students brought to and</a:t>
            </a:r>
            <a:r>
              <a:rPr lang="en-US" sz="2000" b="1" dirty="0">
                <a:solidFill>
                  <a:srgbClr val="000000"/>
                </a:solidFill>
                <a:cs typeface="Calibri"/>
              </a:rPr>
              <a:t> </a:t>
            </a:r>
            <a:r>
              <a:rPr lang="en-US" sz="2000" dirty="0">
                <a:solidFill>
                  <a:srgbClr val="000000"/>
                </a:solidFill>
                <a:cs typeface="Calibri"/>
              </a:rPr>
              <a:t>IPRC</a:t>
            </a:r>
            <a:r>
              <a:rPr lang="en-US" sz="2000" b="1" dirty="0">
                <a:solidFill>
                  <a:srgbClr val="000000"/>
                </a:solidFill>
                <a:cs typeface="Calibri"/>
              </a:rPr>
              <a:t> </a:t>
            </a:r>
            <a:r>
              <a:rPr lang="en-US" sz="2000" dirty="0">
                <a:solidFill>
                  <a:srgbClr val="000000"/>
                </a:solidFill>
                <a:cs typeface="Calibri"/>
              </a:rPr>
              <a:t>are identified using the Ministry Categories of Exceptionalities. </a:t>
            </a:r>
            <a:endParaRPr lang="en-US" sz="2000" dirty="0" smtClean="0">
              <a:solidFill>
                <a:srgbClr val="000000"/>
              </a:solidFill>
              <a:cs typeface="Calibri"/>
            </a:endParaRPr>
          </a:p>
          <a:p>
            <a:pPr marL="0" indent="0">
              <a:lnSpc>
                <a:spcPct val="120000"/>
              </a:lnSpc>
              <a:spcBef>
                <a:spcPts val="0"/>
              </a:spcBef>
              <a:buNone/>
            </a:pPr>
            <a:endParaRPr lang="en-US" sz="1600" dirty="0">
              <a:solidFill>
                <a:srgbClr val="000000"/>
              </a:solidFill>
              <a:cs typeface="Calibri"/>
            </a:endParaRPr>
          </a:p>
          <a:p>
            <a:pPr marL="0" indent="0">
              <a:lnSpc>
                <a:spcPct val="120000"/>
              </a:lnSpc>
              <a:spcBef>
                <a:spcPts val="0"/>
              </a:spcBef>
              <a:buNone/>
            </a:pPr>
            <a:r>
              <a:rPr lang="en-US" sz="2000" dirty="0">
                <a:solidFill>
                  <a:srgbClr val="000000"/>
                </a:solidFill>
                <a:cs typeface="Calibri"/>
              </a:rPr>
              <a:t>These include</a:t>
            </a:r>
            <a:r>
              <a:rPr lang="en-US" sz="2000" dirty="0" smtClean="0">
                <a:solidFill>
                  <a:srgbClr val="000000"/>
                </a:solidFill>
                <a:cs typeface="Calibri"/>
              </a:rPr>
              <a:t>:</a:t>
            </a:r>
            <a:endParaRPr lang="en-US" sz="2000" dirty="0">
              <a:solidFill>
                <a:srgbClr val="000000"/>
              </a:solidFill>
              <a:cs typeface="Calibri"/>
            </a:endParaRPr>
          </a:p>
          <a:p>
            <a:pPr lvl="1">
              <a:lnSpc>
                <a:spcPct val="140000"/>
              </a:lnSpc>
              <a:spcBef>
                <a:spcPts val="0"/>
              </a:spcBef>
              <a:buClr>
                <a:srgbClr val="620279"/>
              </a:buClr>
              <a:buFont typeface="Wingdings" charset="2"/>
              <a:buChar char="§"/>
            </a:pPr>
            <a:r>
              <a:rPr lang="en-US" sz="2000" b="1" dirty="0">
                <a:solidFill>
                  <a:srgbClr val="000000"/>
                </a:solidFill>
                <a:cs typeface="Calibri"/>
              </a:rPr>
              <a:t>B</a:t>
            </a:r>
            <a:r>
              <a:rPr lang="en-US" sz="2000" b="1" dirty="0" smtClean="0">
                <a:solidFill>
                  <a:srgbClr val="000000"/>
                </a:solidFill>
                <a:cs typeface="Calibri"/>
              </a:rPr>
              <a:t>ehaviour</a:t>
            </a:r>
            <a:r>
              <a:rPr lang="en-US" sz="2000" dirty="0">
                <a:solidFill>
                  <a:srgbClr val="000000"/>
                </a:solidFill>
                <a:cs typeface="Calibri"/>
              </a:rPr>
              <a:t>;</a:t>
            </a:r>
          </a:p>
          <a:p>
            <a:pPr lvl="1">
              <a:lnSpc>
                <a:spcPct val="140000"/>
              </a:lnSpc>
              <a:spcBef>
                <a:spcPts val="0"/>
              </a:spcBef>
              <a:buClr>
                <a:srgbClr val="620279"/>
              </a:buClr>
              <a:buFont typeface="Wingdings" charset="2"/>
              <a:buChar char="§"/>
            </a:pPr>
            <a:r>
              <a:rPr lang="en-US" sz="2000" b="1" dirty="0">
                <a:solidFill>
                  <a:srgbClr val="000000"/>
                </a:solidFill>
                <a:cs typeface="Calibri"/>
              </a:rPr>
              <a:t>C</a:t>
            </a:r>
            <a:r>
              <a:rPr lang="en-US" sz="2000" b="1" dirty="0" smtClean="0">
                <a:solidFill>
                  <a:srgbClr val="000000"/>
                </a:solidFill>
                <a:cs typeface="Calibri"/>
              </a:rPr>
              <a:t>ommunication</a:t>
            </a:r>
            <a:r>
              <a:rPr lang="en-US" sz="2000" dirty="0" smtClean="0">
                <a:solidFill>
                  <a:srgbClr val="000000"/>
                </a:solidFill>
                <a:cs typeface="Calibri"/>
              </a:rPr>
              <a:t> </a:t>
            </a:r>
            <a:r>
              <a:rPr lang="en-US" sz="2000" dirty="0">
                <a:solidFill>
                  <a:srgbClr val="000000"/>
                </a:solidFill>
                <a:cs typeface="Calibri"/>
              </a:rPr>
              <a:t>(autism, deaf and hard of hearing, language impairment, speech impairment, learning disability);</a:t>
            </a:r>
          </a:p>
          <a:p>
            <a:pPr lvl="1">
              <a:lnSpc>
                <a:spcPct val="140000"/>
              </a:lnSpc>
              <a:spcBef>
                <a:spcPts val="0"/>
              </a:spcBef>
              <a:buClr>
                <a:srgbClr val="620279"/>
              </a:buClr>
              <a:buFont typeface="Wingdings" charset="2"/>
              <a:buChar char="§"/>
            </a:pPr>
            <a:r>
              <a:rPr lang="en-US" sz="2000" b="1" dirty="0">
                <a:solidFill>
                  <a:srgbClr val="000000"/>
                </a:solidFill>
                <a:cs typeface="Calibri"/>
              </a:rPr>
              <a:t>I</a:t>
            </a:r>
            <a:r>
              <a:rPr lang="en-US" sz="2000" b="1" dirty="0" smtClean="0">
                <a:solidFill>
                  <a:srgbClr val="000000"/>
                </a:solidFill>
                <a:cs typeface="Calibri"/>
              </a:rPr>
              <a:t>ntellectual</a:t>
            </a:r>
            <a:r>
              <a:rPr lang="en-US" sz="2000" dirty="0" smtClean="0">
                <a:solidFill>
                  <a:srgbClr val="000000"/>
                </a:solidFill>
                <a:cs typeface="Calibri"/>
              </a:rPr>
              <a:t> </a:t>
            </a:r>
            <a:r>
              <a:rPr lang="en-US" sz="2000" dirty="0">
                <a:solidFill>
                  <a:srgbClr val="000000"/>
                </a:solidFill>
                <a:cs typeface="Calibri"/>
              </a:rPr>
              <a:t>(giftedness, mild intellectual disability, developmental disability, intellectual disability);</a:t>
            </a:r>
          </a:p>
          <a:p>
            <a:pPr lvl="1">
              <a:lnSpc>
                <a:spcPct val="140000"/>
              </a:lnSpc>
              <a:spcBef>
                <a:spcPts val="0"/>
              </a:spcBef>
              <a:buClr>
                <a:srgbClr val="620279"/>
              </a:buClr>
              <a:buFont typeface="Wingdings" charset="2"/>
              <a:buChar char="§"/>
            </a:pPr>
            <a:r>
              <a:rPr lang="en-US" sz="2000" b="1" dirty="0">
                <a:solidFill>
                  <a:srgbClr val="000000"/>
                </a:solidFill>
                <a:cs typeface="Calibri"/>
              </a:rPr>
              <a:t>P</a:t>
            </a:r>
            <a:r>
              <a:rPr lang="en-US" sz="2000" b="1" dirty="0" smtClean="0">
                <a:solidFill>
                  <a:srgbClr val="000000"/>
                </a:solidFill>
                <a:cs typeface="Calibri"/>
              </a:rPr>
              <a:t>hysical</a:t>
            </a:r>
            <a:r>
              <a:rPr lang="en-US" sz="2000" dirty="0" smtClean="0">
                <a:solidFill>
                  <a:srgbClr val="000000"/>
                </a:solidFill>
                <a:cs typeface="Calibri"/>
              </a:rPr>
              <a:t> </a:t>
            </a:r>
            <a:r>
              <a:rPr lang="en-US" sz="2000" dirty="0">
                <a:solidFill>
                  <a:srgbClr val="000000"/>
                </a:solidFill>
                <a:cs typeface="Calibri"/>
              </a:rPr>
              <a:t>(physical disability, blind and low vision); and</a:t>
            </a:r>
          </a:p>
          <a:p>
            <a:pPr lvl="1">
              <a:lnSpc>
                <a:spcPct val="140000"/>
              </a:lnSpc>
              <a:spcBef>
                <a:spcPts val="0"/>
              </a:spcBef>
              <a:buClr>
                <a:srgbClr val="620279"/>
              </a:buClr>
              <a:buFont typeface="Wingdings" charset="2"/>
              <a:buChar char="§"/>
            </a:pPr>
            <a:r>
              <a:rPr lang="en-US" sz="2000" b="1" dirty="0">
                <a:solidFill>
                  <a:srgbClr val="000000"/>
                </a:solidFill>
                <a:cs typeface="Calibri"/>
              </a:rPr>
              <a:t>M</a:t>
            </a:r>
            <a:r>
              <a:rPr lang="en-US" sz="2000" b="1" dirty="0" smtClean="0">
                <a:solidFill>
                  <a:srgbClr val="000000"/>
                </a:solidFill>
                <a:cs typeface="Calibri"/>
              </a:rPr>
              <a:t>ultiple</a:t>
            </a:r>
            <a:r>
              <a:rPr lang="en-US" sz="2000" dirty="0" smtClean="0">
                <a:solidFill>
                  <a:srgbClr val="000000"/>
                </a:solidFill>
                <a:cs typeface="Calibri"/>
              </a:rPr>
              <a:t> </a:t>
            </a:r>
            <a:r>
              <a:rPr lang="en-US" sz="2000" dirty="0">
                <a:solidFill>
                  <a:srgbClr val="000000"/>
                </a:solidFill>
                <a:cs typeface="Calibri"/>
              </a:rPr>
              <a:t>(multiple exceptionalities).</a:t>
            </a:r>
          </a:p>
          <a:p>
            <a:pPr>
              <a:lnSpc>
                <a:spcPct val="120000"/>
              </a:lnSpc>
              <a:spcBef>
                <a:spcPts val="0"/>
              </a:spcBef>
              <a:buClr>
                <a:srgbClr val="620279"/>
              </a:buClr>
              <a:buFont typeface="Wingdings" charset="2"/>
              <a:buChar char="§"/>
            </a:pPr>
            <a:endParaRPr lang="en-US" sz="2000" dirty="0">
              <a:solidFill>
                <a:schemeClr val="tx1"/>
              </a:solidFill>
            </a:endParaRPr>
          </a:p>
        </p:txBody>
      </p:sp>
    </p:spTree>
    <p:extLst>
      <p:ext uri="{BB962C8B-B14F-4D97-AF65-F5344CB8AC3E}">
        <p14:creationId xmlns:p14="http://schemas.microsoft.com/office/powerpoint/2010/main" val="16470568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Happens After an IPRC?</a:t>
            </a:r>
            <a:endParaRPr lang="en-US" b="1" dirty="0"/>
          </a:p>
        </p:txBody>
      </p:sp>
      <p:sp>
        <p:nvSpPr>
          <p:cNvPr id="3" name="Content Placeholder 2"/>
          <p:cNvSpPr>
            <a:spLocks noGrp="1"/>
          </p:cNvSpPr>
          <p:nvPr>
            <p:ph idx="1"/>
          </p:nvPr>
        </p:nvSpPr>
        <p:spPr>
          <a:xfrm>
            <a:off x="313763" y="1515534"/>
            <a:ext cx="8531413" cy="5356576"/>
          </a:xfrm>
        </p:spPr>
        <p:txBody>
          <a:bodyPr>
            <a:normAutofit/>
          </a:bodyPr>
          <a:lstStyle/>
          <a:p>
            <a:pPr>
              <a:lnSpc>
                <a:spcPct val="90000"/>
              </a:lnSpc>
            </a:pPr>
            <a:r>
              <a:rPr lang="en-US" sz="1800" dirty="0" smtClean="0">
                <a:solidFill>
                  <a:schemeClr val="tx1"/>
                </a:solidFill>
                <a:latin typeface="Calibri"/>
                <a:cs typeface="Calibri"/>
              </a:rPr>
              <a:t>You will receive a written statement of the IRPC’s decision. You will be asked to        sign this document to indicate that you agree with the </a:t>
            </a:r>
            <a:r>
              <a:rPr lang="en-US" sz="1800" dirty="0">
                <a:solidFill>
                  <a:schemeClr val="tx1"/>
                </a:solidFill>
                <a:latin typeface="Calibri"/>
                <a:cs typeface="Calibri"/>
              </a:rPr>
              <a:t>I</a:t>
            </a:r>
            <a:r>
              <a:rPr lang="en-US" sz="1800" dirty="0" smtClean="0">
                <a:solidFill>
                  <a:schemeClr val="tx1"/>
                </a:solidFill>
                <a:latin typeface="Calibri"/>
                <a:cs typeface="Calibri"/>
              </a:rPr>
              <a:t>PRC’s decisions and recommendations.</a:t>
            </a:r>
          </a:p>
          <a:p>
            <a:pPr lvl="2">
              <a:lnSpc>
                <a:spcPct val="90000"/>
              </a:lnSpc>
              <a:buFont typeface="Wingdings" charset="2"/>
              <a:buChar char=""/>
            </a:pPr>
            <a:r>
              <a:rPr lang="en-US" sz="1700" dirty="0" smtClean="0">
                <a:solidFill>
                  <a:schemeClr val="tx1"/>
                </a:solidFill>
                <a:latin typeface="Calibri"/>
                <a:cs typeface="Calibri"/>
              </a:rPr>
              <a:t>You may be asked to sign the written statement at the time of the IPRC, however, you have 30 days to return the signed document to the IRPC.</a:t>
            </a:r>
          </a:p>
          <a:p>
            <a:pPr>
              <a:lnSpc>
                <a:spcPct val="90000"/>
              </a:lnSpc>
            </a:pPr>
            <a:r>
              <a:rPr lang="en-US" sz="1800" dirty="0">
                <a:solidFill>
                  <a:srgbClr val="000000"/>
                </a:solidFill>
                <a:latin typeface="Calibri"/>
                <a:cs typeface="Calibri"/>
              </a:rPr>
              <a:t>If you disagree with the IPRC’s decision, you have 15 school days to request a second meeting of the IPRC and 30 days to file a notice of </a:t>
            </a:r>
            <a:r>
              <a:rPr lang="en-US" sz="1800" dirty="0" smtClean="0">
                <a:solidFill>
                  <a:srgbClr val="000000"/>
                </a:solidFill>
                <a:latin typeface="Calibri"/>
                <a:cs typeface="Calibri"/>
              </a:rPr>
              <a:t>appeal.</a:t>
            </a:r>
            <a:endParaRPr lang="en-US" sz="1800" dirty="0">
              <a:solidFill>
                <a:srgbClr val="000000"/>
              </a:solidFill>
              <a:latin typeface="Calibri"/>
              <a:cs typeface="Calibri"/>
            </a:endParaRPr>
          </a:p>
          <a:p>
            <a:pPr>
              <a:lnSpc>
                <a:spcPct val="90000"/>
              </a:lnSpc>
            </a:pPr>
            <a:r>
              <a:rPr lang="en-US" sz="1800" dirty="0" smtClean="0">
                <a:solidFill>
                  <a:srgbClr val="000000"/>
                </a:solidFill>
                <a:latin typeface="Calibri"/>
                <a:cs typeface="Calibri"/>
              </a:rPr>
              <a:t>If after the second meeting you are still dissatisfied, you have 15 school days from the second decision to file an appeal.</a:t>
            </a:r>
          </a:p>
          <a:p>
            <a:pPr lvl="2">
              <a:lnSpc>
                <a:spcPct val="90000"/>
              </a:lnSpc>
              <a:buFont typeface="Wingdings" charset="2"/>
              <a:buChar char=""/>
            </a:pPr>
            <a:r>
              <a:rPr lang="en-US" sz="1700" dirty="0" smtClean="0">
                <a:solidFill>
                  <a:srgbClr val="000000"/>
                </a:solidFill>
                <a:latin typeface="Calibri"/>
                <a:cs typeface="Calibri"/>
              </a:rPr>
              <a:t>The </a:t>
            </a:r>
            <a:r>
              <a:rPr lang="en-US" sz="1700" dirty="0">
                <a:solidFill>
                  <a:srgbClr val="000000"/>
                </a:solidFill>
                <a:latin typeface="Calibri"/>
                <a:cs typeface="Calibri"/>
              </a:rPr>
              <a:t>request for an appeal </a:t>
            </a:r>
            <a:r>
              <a:rPr lang="en-US" sz="1700" b="1" u="sng" dirty="0">
                <a:solidFill>
                  <a:srgbClr val="000000"/>
                </a:solidFill>
                <a:latin typeface="Calibri"/>
                <a:cs typeface="Calibri"/>
              </a:rPr>
              <a:t>must</a:t>
            </a:r>
            <a:r>
              <a:rPr lang="en-US" sz="1700" dirty="0">
                <a:solidFill>
                  <a:srgbClr val="000000"/>
                </a:solidFill>
                <a:latin typeface="Calibri"/>
                <a:cs typeface="Calibri"/>
              </a:rPr>
              <a:t> be made in writing to the </a:t>
            </a:r>
            <a:r>
              <a:rPr lang="en-US" sz="1700" dirty="0" smtClean="0">
                <a:solidFill>
                  <a:srgbClr val="000000"/>
                </a:solidFill>
                <a:latin typeface="Calibri"/>
                <a:cs typeface="Calibri"/>
              </a:rPr>
              <a:t>secretary of the board.</a:t>
            </a:r>
          </a:p>
          <a:p>
            <a:pPr lvl="2">
              <a:lnSpc>
                <a:spcPct val="90000"/>
              </a:lnSpc>
              <a:buFont typeface="Wingdings" charset="2"/>
              <a:buChar char=""/>
            </a:pPr>
            <a:r>
              <a:rPr lang="en-US" sz="1700" dirty="0" smtClean="0">
                <a:solidFill>
                  <a:srgbClr val="000000"/>
                </a:solidFill>
                <a:latin typeface="Calibri"/>
                <a:cs typeface="Calibri"/>
              </a:rPr>
              <a:t>You </a:t>
            </a:r>
            <a:r>
              <a:rPr lang="en-US" sz="1700" dirty="0">
                <a:solidFill>
                  <a:srgbClr val="000000"/>
                </a:solidFill>
                <a:latin typeface="Calibri"/>
                <a:cs typeface="Calibri"/>
              </a:rPr>
              <a:t>must indicate the decision(s) with which you disagree and your reasons for </a:t>
            </a:r>
            <a:r>
              <a:rPr lang="en-US" sz="1700" dirty="0" smtClean="0">
                <a:solidFill>
                  <a:srgbClr val="000000"/>
                </a:solidFill>
                <a:latin typeface="Calibri"/>
                <a:cs typeface="Calibri"/>
              </a:rPr>
              <a:t>disagreeing with those decisions. </a:t>
            </a:r>
          </a:p>
          <a:p>
            <a:pPr>
              <a:lnSpc>
                <a:spcPct val="90000"/>
              </a:lnSpc>
            </a:pPr>
            <a:r>
              <a:rPr lang="en-US" sz="1800" dirty="0" smtClean="0">
                <a:solidFill>
                  <a:srgbClr val="000000"/>
                </a:solidFill>
                <a:latin typeface="Calibri"/>
                <a:cs typeface="Calibri"/>
              </a:rPr>
              <a:t>If you do not request a second meeting or file an appeal, the decision of the IPRC will automatically be implemented after 30 school days.</a:t>
            </a:r>
          </a:p>
          <a:p>
            <a:pPr>
              <a:lnSpc>
                <a:spcPct val="90000"/>
              </a:lnSpc>
            </a:pPr>
            <a:r>
              <a:rPr lang="en-US" sz="1800" dirty="0" smtClean="0">
                <a:solidFill>
                  <a:srgbClr val="000000"/>
                </a:solidFill>
                <a:latin typeface="Calibri"/>
                <a:cs typeface="Calibri"/>
              </a:rPr>
              <a:t>A parent may request a review IPRC any time after their child has been in a special education program for 3 months. </a:t>
            </a:r>
          </a:p>
          <a:p>
            <a:pPr>
              <a:buFont typeface="Wingdings" charset="2"/>
              <a:buChar char=""/>
            </a:pPr>
            <a:endParaRPr lang="en-US" dirty="0">
              <a:solidFill>
                <a:srgbClr val="000000"/>
              </a:solidFill>
              <a:latin typeface="Calibri"/>
              <a:cs typeface="Calibri"/>
            </a:endParaRPr>
          </a:p>
          <a:p>
            <a:pPr marL="228600" lvl="2" indent="0">
              <a:spcBef>
                <a:spcPts val="2000"/>
              </a:spcBef>
              <a:buNone/>
            </a:pPr>
            <a:endParaRPr lang="en-US" dirty="0">
              <a:solidFill>
                <a:srgbClr val="000000"/>
              </a:solidFill>
              <a:latin typeface="Calibri"/>
              <a:cs typeface="Calibri"/>
            </a:endParaRPr>
          </a:p>
          <a:p>
            <a:endParaRPr lang="en-US" sz="1800" dirty="0">
              <a:solidFill>
                <a:schemeClr val="tx1"/>
              </a:solidFill>
            </a:endParaRPr>
          </a:p>
          <a:p>
            <a:pPr lvl="3"/>
            <a:endParaRPr lang="en-US" dirty="0">
              <a:solidFill>
                <a:srgbClr val="000000"/>
              </a:solidFill>
              <a:latin typeface="Calibri"/>
              <a:cs typeface="Calibri"/>
            </a:endParaRPr>
          </a:p>
          <a:p>
            <a:pPr lvl="3"/>
            <a:endParaRPr lang="en-US" dirty="0" smtClean="0">
              <a:solidFill>
                <a:srgbClr val="000000"/>
              </a:solidFill>
              <a:latin typeface="Calibri"/>
              <a:cs typeface="Calibri"/>
            </a:endParaRPr>
          </a:p>
        </p:txBody>
      </p:sp>
    </p:spTree>
    <p:extLst>
      <p:ext uri="{BB962C8B-B14F-4D97-AF65-F5344CB8AC3E}">
        <p14:creationId xmlns:p14="http://schemas.microsoft.com/office/powerpoint/2010/main" val="12286608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IPRC and the Education Act</a:t>
            </a:r>
            <a:endParaRPr lang="en-US" b="1" dirty="0"/>
          </a:p>
        </p:txBody>
      </p:sp>
      <p:sp>
        <p:nvSpPr>
          <p:cNvPr id="3" name="Content Placeholder 2"/>
          <p:cNvSpPr>
            <a:spLocks noGrp="1"/>
          </p:cNvSpPr>
          <p:nvPr>
            <p:ph idx="1"/>
          </p:nvPr>
        </p:nvSpPr>
        <p:spPr>
          <a:xfrm>
            <a:off x="319181" y="1411111"/>
            <a:ext cx="8660467" cy="5446889"/>
          </a:xfrm>
        </p:spPr>
        <p:txBody>
          <a:bodyPr>
            <a:normAutofit fontScale="92500" lnSpcReduction="10000"/>
          </a:bodyPr>
          <a:lstStyle/>
          <a:p>
            <a:r>
              <a:rPr lang="en-US" sz="1900" dirty="0">
                <a:solidFill>
                  <a:schemeClr val="tx1"/>
                </a:solidFill>
                <a:latin typeface="Calibri"/>
                <a:cs typeface="Calibri"/>
              </a:rPr>
              <a:t>Before the IPRC considers placement of the student in a special education class, </a:t>
            </a:r>
            <a:r>
              <a:rPr lang="en-US" sz="1900" dirty="0" smtClean="0">
                <a:solidFill>
                  <a:schemeClr val="tx1"/>
                </a:solidFill>
                <a:latin typeface="Calibri"/>
                <a:cs typeface="Calibri"/>
              </a:rPr>
              <a:t>                     Regulation </a:t>
            </a:r>
            <a:r>
              <a:rPr lang="en-US" sz="1900" dirty="0">
                <a:solidFill>
                  <a:schemeClr val="tx1"/>
                </a:solidFill>
                <a:latin typeface="Calibri"/>
                <a:cs typeface="Calibri"/>
              </a:rPr>
              <a:t>181/98 requires it to consider placement in a regular class with </a:t>
            </a:r>
            <a:r>
              <a:rPr lang="en-US" sz="1900" dirty="0" smtClean="0">
                <a:solidFill>
                  <a:schemeClr val="tx1"/>
                </a:solidFill>
                <a:latin typeface="Calibri"/>
                <a:cs typeface="Calibri"/>
              </a:rPr>
              <a:t>        appropriate </a:t>
            </a:r>
            <a:r>
              <a:rPr lang="en-US" sz="1900" dirty="0">
                <a:solidFill>
                  <a:schemeClr val="tx1"/>
                </a:solidFill>
                <a:latin typeface="Calibri"/>
                <a:cs typeface="Calibri"/>
              </a:rPr>
              <a:t>special education services. </a:t>
            </a:r>
            <a:endParaRPr lang="en-US" sz="1900" dirty="0" smtClean="0">
              <a:solidFill>
                <a:schemeClr val="tx1"/>
              </a:solidFill>
              <a:latin typeface="Calibri"/>
              <a:cs typeface="Calibri"/>
            </a:endParaRPr>
          </a:p>
          <a:p>
            <a:r>
              <a:rPr lang="en-US" sz="1900" dirty="0" smtClean="0">
                <a:solidFill>
                  <a:schemeClr val="tx1"/>
                </a:solidFill>
                <a:latin typeface="Calibri"/>
                <a:cs typeface="Calibri"/>
              </a:rPr>
              <a:t>The </a:t>
            </a:r>
            <a:r>
              <a:rPr lang="en-US" sz="1900" dirty="0">
                <a:solidFill>
                  <a:schemeClr val="tx1"/>
                </a:solidFill>
                <a:latin typeface="Calibri"/>
                <a:cs typeface="Calibri"/>
              </a:rPr>
              <a:t>Education Act in Ontario requires that school boards provide, or purchase from another school, special education programs and services for “exceptional” students. </a:t>
            </a:r>
            <a:endParaRPr lang="en-US" sz="1900" dirty="0" smtClean="0">
              <a:solidFill>
                <a:schemeClr val="tx1"/>
              </a:solidFill>
              <a:latin typeface="Calibri"/>
              <a:cs typeface="Calibri"/>
            </a:endParaRPr>
          </a:p>
          <a:p>
            <a:r>
              <a:rPr lang="en-US" sz="1900" dirty="0" smtClean="0">
                <a:solidFill>
                  <a:schemeClr val="tx1"/>
                </a:solidFill>
                <a:latin typeface="Calibri"/>
                <a:cs typeface="Calibri"/>
              </a:rPr>
              <a:t>All </a:t>
            </a:r>
            <a:r>
              <a:rPr lang="en-US" sz="1900" dirty="0">
                <a:solidFill>
                  <a:schemeClr val="tx1"/>
                </a:solidFill>
                <a:latin typeface="Calibri"/>
                <a:cs typeface="Calibri"/>
              </a:rPr>
              <a:t>students formally identified as exceptional by an IPRC </a:t>
            </a:r>
            <a:r>
              <a:rPr lang="en-US" sz="1900" b="1" u="sng" dirty="0">
                <a:solidFill>
                  <a:schemeClr val="tx1"/>
                </a:solidFill>
                <a:latin typeface="Calibri"/>
                <a:cs typeface="Calibri"/>
              </a:rPr>
              <a:t>must </a:t>
            </a:r>
            <a:r>
              <a:rPr lang="en-US" sz="1900" dirty="0">
                <a:solidFill>
                  <a:schemeClr val="tx1"/>
                </a:solidFill>
                <a:latin typeface="Calibri"/>
                <a:cs typeface="Calibri"/>
              </a:rPr>
              <a:t>have access to an education that will enable them to develop the knowledge and skills they need in order to participate in the life of Ontario's communities. </a:t>
            </a:r>
            <a:endParaRPr lang="en-US" sz="1900" dirty="0" smtClean="0">
              <a:solidFill>
                <a:schemeClr val="tx1"/>
              </a:solidFill>
              <a:latin typeface="Calibri"/>
              <a:cs typeface="Calibri"/>
            </a:endParaRPr>
          </a:p>
          <a:p>
            <a:r>
              <a:rPr lang="en-US" sz="1900" dirty="0" smtClean="0">
                <a:solidFill>
                  <a:schemeClr val="tx1"/>
                </a:solidFill>
                <a:latin typeface="Calibri"/>
                <a:cs typeface="Calibri"/>
              </a:rPr>
              <a:t>Specific </a:t>
            </a:r>
            <a:r>
              <a:rPr lang="en-US" sz="1900" dirty="0">
                <a:solidFill>
                  <a:schemeClr val="tx1"/>
                </a:solidFill>
                <a:latin typeface="Calibri"/>
                <a:cs typeface="Calibri"/>
              </a:rPr>
              <a:t>procedures for the identification and placement of exceptional pupils are set out in Regulation 181/98 of the Education Act. This regulation also provides for the regular review of the identification and placement of a student and for the appeal of identification and/or placement decisions with which parents/guardians disagree</a:t>
            </a:r>
            <a:r>
              <a:rPr lang="en-US" sz="1900" dirty="0" smtClean="0">
                <a:solidFill>
                  <a:schemeClr val="tx1"/>
                </a:solidFill>
                <a:latin typeface="Calibri"/>
                <a:cs typeface="Calibri"/>
              </a:rPr>
              <a:t>.</a:t>
            </a:r>
          </a:p>
          <a:p>
            <a:r>
              <a:rPr lang="en-US" sz="1900" dirty="0">
                <a:solidFill>
                  <a:srgbClr val="000000"/>
                </a:solidFill>
                <a:latin typeface="Calibri"/>
                <a:cs typeface="Calibri"/>
              </a:rPr>
              <a:t>In accordance with the Education Act, it is the responsibility of the school to annually review the identification and placement of each identified student. This annual review may occur in two possible </a:t>
            </a:r>
            <a:r>
              <a:rPr lang="en-US" sz="1900" dirty="0" smtClean="0">
                <a:solidFill>
                  <a:srgbClr val="000000"/>
                </a:solidFill>
                <a:latin typeface="Calibri"/>
                <a:cs typeface="Calibri"/>
              </a:rPr>
              <a:t>formats:</a:t>
            </a:r>
          </a:p>
          <a:p>
            <a:pPr marL="0" indent="0">
              <a:buNone/>
            </a:pPr>
            <a:r>
              <a:rPr lang="en-US" sz="1900" dirty="0" smtClean="0">
                <a:solidFill>
                  <a:srgbClr val="000000"/>
                </a:solidFill>
                <a:latin typeface="Calibri"/>
                <a:cs typeface="Calibri"/>
              </a:rPr>
              <a:t>	1) Review IPRC Meeting	                    2) Annual Review Conference</a:t>
            </a:r>
          </a:p>
          <a:p>
            <a:pPr marL="228600" lvl="2" indent="0">
              <a:spcBef>
                <a:spcPts val="2000"/>
              </a:spcBef>
              <a:buNone/>
            </a:pPr>
            <a:endParaRPr lang="en-US" dirty="0" smtClean="0">
              <a:solidFill>
                <a:srgbClr val="000000"/>
              </a:solidFill>
              <a:latin typeface="Calibri"/>
              <a:cs typeface="Calibri"/>
            </a:endParaRPr>
          </a:p>
          <a:p>
            <a:endParaRPr lang="en-US" sz="1800" dirty="0">
              <a:solidFill>
                <a:schemeClr val="tx1"/>
              </a:solidFill>
            </a:endParaRPr>
          </a:p>
          <a:p>
            <a:pPr lvl="3"/>
            <a:endParaRPr lang="en-US" dirty="0">
              <a:solidFill>
                <a:srgbClr val="000000"/>
              </a:solidFill>
              <a:latin typeface="Calibri"/>
              <a:cs typeface="Calibri"/>
            </a:endParaRPr>
          </a:p>
          <a:p>
            <a:pPr lvl="3"/>
            <a:endParaRPr lang="en-US" dirty="0" smtClean="0">
              <a:solidFill>
                <a:srgbClr val="000000"/>
              </a:solidFill>
              <a:latin typeface="Calibri"/>
              <a:cs typeface="Calibri"/>
            </a:endParaRPr>
          </a:p>
        </p:txBody>
      </p:sp>
    </p:spTree>
    <p:extLst>
      <p:ext uri="{BB962C8B-B14F-4D97-AF65-F5344CB8AC3E}">
        <p14:creationId xmlns:p14="http://schemas.microsoft.com/office/powerpoint/2010/main" val="3979617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48892" r="5900"/>
          <a:stretch/>
        </p:blipFill>
        <p:spPr>
          <a:xfrm>
            <a:off x="975989" y="3625402"/>
            <a:ext cx="7887809" cy="2809468"/>
          </a:xfrm>
          <a:prstGeom prst="rect">
            <a:avLst/>
          </a:prstGeom>
        </p:spPr>
      </p:pic>
      <p:sp>
        <p:nvSpPr>
          <p:cNvPr id="6" name="Content Placeholder 2"/>
          <p:cNvSpPr>
            <a:spLocks noGrp="1"/>
          </p:cNvSpPr>
          <p:nvPr>
            <p:ph idx="1"/>
          </p:nvPr>
        </p:nvSpPr>
        <p:spPr>
          <a:xfrm>
            <a:off x="419488" y="1389501"/>
            <a:ext cx="3226161" cy="4288145"/>
          </a:xfrm>
        </p:spPr>
        <p:txBody>
          <a:bodyPr>
            <a:noAutofit/>
          </a:bodyPr>
          <a:lstStyle/>
          <a:p>
            <a:pPr marL="0" indent="0">
              <a:buNone/>
            </a:pPr>
            <a:r>
              <a:rPr lang="en-US" sz="4400" dirty="0" smtClean="0"/>
              <a:t>With the proper supports, all children will learn and grow. </a:t>
            </a:r>
          </a:p>
        </p:txBody>
      </p:sp>
      <p:pic>
        <p:nvPicPr>
          <p:cNvPr id="5" name="Picture 4"/>
          <p:cNvPicPr>
            <a:picLocks noChangeAspect="1"/>
          </p:cNvPicPr>
          <p:nvPr/>
        </p:nvPicPr>
        <p:blipFill rotWithShape="1">
          <a:blip r:embed="rId2"/>
          <a:srcRect l="34785" t="10334" r="41947" b="45787"/>
          <a:stretch/>
        </p:blipFill>
        <p:spPr>
          <a:xfrm>
            <a:off x="3887001" y="1541159"/>
            <a:ext cx="1950418" cy="2412073"/>
          </a:xfrm>
          <a:prstGeom prst="rect">
            <a:avLst/>
          </a:prstGeom>
        </p:spPr>
      </p:pic>
      <p:pic>
        <p:nvPicPr>
          <p:cNvPr id="8" name="Picture 7"/>
          <p:cNvPicPr>
            <a:picLocks noChangeAspect="1"/>
          </p:cNvPicPr>
          <p:nvPr/>
        </p:nvPicPr>
        <p:blipFill rotWithShape="1">
          <a:blip r:embed="rId2"/>
          <a:srcRect l="45401" t="52448" r="53760" b="45787"/>
          <a:stretch/>
        </p:blipFill>
        <p:spPr>
          <a:xfrm>
            <a:off x="4776808" y="3491284"/>
            <a:ext cx="70314" cy="501852"/>
          </a:xfrm>
          <a:prstGeom prst="rect">
            <a:avLst/>
          </a:prstGeom>
        </p:spPr>
      </p:pic>
    </p:spTree>
    <p:extLst>
      <p:ext uri="{BB962C8B-B14F-4D97-AF65-F5344CB8AC3E}">
        <p14:creationId xmlns:p14="http://schemas.microsoft.com/office/powerpoint/2010/main" val="2431773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4000"/>
                                  </p:stCondLst>
                                  <p:childTnLst>
                                    <p:animMotion origin="layout" path="M 4.30481E-7 -2.57288E-6 L 0.00017 -0.05854 " pathEditMode="relative" rAng="0" ptsTypes="AA">
                                      <p:cBhvr>
                                        <p:cTn id="6" dur="2000" fill="hold"/>
                                        <p:tgtEl>
                                          <p:spTgt spid="5"/>
                                        </p:tgtEl>
                                        <p:attrNameLst>
                                          <p:attrName>ppt_x</p:attrName>
                                          <p:attrName>ppt_y</p:attrName>
                                        </p:attrNameLst>
                                      </p:cBhvr>
                                      <p:rCtr x="0" y="-29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650" y="863548"/>
            <a:ext cx="8396942" cy="4524315"/>
          </a:xfrm>
          <a:prstGeom prst="rect">
            <a:avLst/>
          </a:prstGeom>
          <a:noFill/>
        </p:spPr>
        <p:txBody>
          <a:bodyPr wrap="square" lIns="91440" tIns="45720" rIns="91440" bIns="45720">
            <a:spAutoFit/>
          </a:bodyPr>
          <a:lstStyle/>
          <a:p>
            <a:pPr algn="ctr"/>
            <a:r>
              <a:rPr lang="en-CA"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 took what nature gave me, and I nurtured the heck out of it.”</a:t>
            </a:r>
          </a:p>
        </p:txBody>
      </p:sp>
      <p:sp>
        <p:nvSpPr>
          <p:cNvPr id="5" name="Rectangle 4"/>
          <p:cNvSpPr/>
          <p:nvPr/>
        </p:nvSpPr>
        <p:spPr>
          <a:xfrm>
            <a:off x="343648" y="5661295"/>
            <a:ext cx="8396942" cy="630942"/>
          </a:xfrm>
          <a:prstGeom prst="rect">
            <a:avLst/>
          </a:prstGeom>
          <a:noFill/>
        </p:spPr>
        <p:txBody>
          <a:bodyPr wrap="square" lIns="91440" tIns="45720" rIns="91440" bIns="45720">
            <a:spAutoFit/>
          </a:bodyPr>
          <a:lstStyle/>
          <a:p>
            <a:pPr algn="ctr"/>
            <a:r>
              <a:rPr lang="en-CA" sz="35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pple Chancery"/>
                <a:cs typeface="Apple Chancery"/>
              </a:rPr>
              <a:t>-Dr. Temple Grandin</a:t>
            </a:r>
          </a:p>
        </p:txBody>
      </p:sp>
    </p:spTree>
    <p:extLst>
      <p:ext uri="{BB962C8B-B14F-4D97-AF65-F5344CB8AC3E}">
        <p14:creationId xmlns:p14="http://schemas.microsoft.com/office/powerpoint/2010/main" val="40660239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3000"/>
                                  </p:stCondLst>
                                  <p:childTnLst>
                                    <p:animClr clrSpc="rgb" dir="cw">
                                      <p:cBhvr override="childStyle">
                                        <p:cTn id="6" dur="3000" fill="hold"/>
                                        <p:tgtEl>
                                          <p:spTgt spid="4"/>
                                        </p:tgtEl>
                                        <p:attrNameLst>
                                          <p:attrName>style.color</p:attrName>
                                        </p:attrNameLst>
                                      </p:cBhvr>
                                      <p:to>
                                        <a:schemeClr val="accent2"/>
                                      </p:to>
                                    </p:animClr>
                                  </p:childTnLst>
                                </p:cTn>
                              </p:par>
                              <p:par>
                                <p:cTn id="7" presetID="3" presetClass="emph" presetSubtype="2" fill="hold" nodeType="withEffect">
                                  <p:stCondLst>
                                    <p:cond delay="3000"/>
                                  </p:stCondLst>
                                  <p:childTnLst>
                                    <p:animClr clrSpc="rgb" dir="cw">
                                      <p:cBhvr override="childStyle">
                                        <p:cTn id="8" dur="30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Who is a SERT?</a:t>
            </a:r>
            <a:endParaRPr lang="en-US" sz="3200" b="1" dirty="0"/>
          </a:p>
        </p:txBody>
      </p:sp>
      <p:sp>
        <p:nvSpPr>
          <p:cNvPr id="3" name="Content Placeholder 2"/>
          <p:cNvSpPr>
            <a:spLocks noGrp="1"/>
          </p:cNvSpPr>
          <p:nvPr>
            <p:ph idx="1"/>
          </p:nvPr>
        </p:nvSpPr>
        <p:spPr>
          <a:xfrm>
            <a:off x="393887" y="1905000"/>
            <a:ext cx="8645526" cy="4833471"/>
          </a:xfrm>
        </p:spPr>
        <p:txBody>
          <a:bodyPr>
            <a:noAutofit/>
          </a:bodyPr>
          <a:lstStyle/>
          <a:p>
            <a:pPr marL="0" indent="0">
              <a:buNone/>
            </a:pPr>
            <a:r>
              <a:rPr lang="en-US" sz="2400" dirty="0" smtClean="0">
                <a:solidFill>
                  <a:srgbClr val="000000"/>
                </a:solidFill>
                <a:latin typeface="Calibri"/>
                <a:cs typeface="Calibri"/>
              </a:rPr>
              <a:t>The </a:t>
            </a:r>
            <a:r>
              <a:rPr lang="en-US" sz="2400" dirty="0">
                <a:solidFill>
                  <a:srgbClr val="000000"/>
                </a:solidFill>
                <a:latin typeface="Calibri"/>
                <a:cs typeface="Calibri"/>
              </a:rPr>
              <a:t>Special Education Resource Teacher </a:t>
            </a:r>
            <a:r>
              <a:rPr lang="en-US" sz="2400" dirty="0" smtClean="0">
                <a:solidFill>
                  <a:srgbClr val="000000"/>
                </a:solidFill>
                <a:latin typeface="Calibri"/>
                <a:cs typeface="Calibri"/>
              </a:rPr>
              <a:t>(SERT) offers </a:t>
            </a:r>
            <a:r>
              <a:rPr lang="en-US" sz="2400" dirty="0">
                <a:solidFill>
                  <a:srgbClr val="000000"/>
                </a:solidFill>
                <a:latin typeface="Calibri"/>
                <a:cs typeface="Calibri"/>
              </a:rPr>
              <a:t>many services to staff and students, which may include</a:t>
            </a:r>
            <a:r>
              <a:rPr lang="en-US" sz="2400" dirty="0" smtClean="0">
                <a:solidFill>
                  <a:srgbClr val="000000"/>
                </a:solidFill>
                <a:latin typeface="Calibri"/>
                <a:cs typeface="Calibri"/>
              </a:rPr>
              <a:t>:</a:t>
            </a:r>
          </a:p>
          <a:p>
            <a:pPr marL="457200" lvl="2" indent="0">
              <a:spcBef>
                <a:spcPts val="0"/>
              </a:spcBef>
              <a:buNone/>
            </a:pPr>
            <a:endParaRPr lang="en-US" sz="800" dirty="0" smtClean="0">
              <a:solidFill>
                <a:srgbClr val="000000"/>
              </a:solidFill>
              <a:latin typeface="Calibri"/>
              <a:cs typeface="Calibri"/>
            </a:endParaRPr>
          </a:p>
          <a:p>
            <a:pPr lvl="2">
              <a:lnSpc>
                <a:spcPct val="120000"/>
              </a:lnSpc>
            </a:pPr>
            <a:r>
              <a:rPr lang="en-US" dirty="0" smtClean="0">
                <a:solidFill>
                  <a:srgbClr val="000000"/>
                </a:solidFill>
                <a:latin typeface="Calibri"/>
                <a:cs typeface="Calibri"/>
              </a:rPr>
              <a:t>supporting students </a:t>
            </a:r>
            <a:r>
              <a:rPr lang="en-US" dirty="0">
                <a:solidFill>
                  <a:srgbClr val="000000"/>
                </a:solidFill>
                <a:latin typeface="Calibri"/>
                <a:cs typeface="Calibri"/>
              </a:rPr>
              <a:t>with special learning needs </a:t>
            </a:r>
          </a:p>
          <a:p>
            <a:pPr lvl="2">
              <a:lnSpc>
                <a:spcPct val="120000"/>
              </a:lnSpc>
            </a:pPr>
            <a:r>
              <a:rPr lang="en-US" dirty="0" smtClean="0">
                <a:solidFill>
                  <a:srgbClr val="000000"/>
                </a:solidFill>
                <a:latin typeface="Calibri"/>
                <a:cs typeface="Calibri"/>
              </a:rPr>
              <a:t>providing </a:t>
            </a:r>
            <a:r>
              <a:rPr lang="en-US" dirty="0">
                <a:solidFill>
                  <a:srgbClr val="000000"/>
                </a:solidFill>
                <a:latin typeface="Calibri"/>
                <a:cs typeface="Calibri"/>
              </a:rPr>
              <a:t>resources/strategies to staff and </a:t>
            </a:r>
            <a:r>
              <a:rPr lang="en-US" dirty="0" smtClean="0">
                <a:solidFill>
                  <a:srgbClr val="000000"/>
                </a:solidFill>
                <a:latin typeface="Calibri"/>
                <a:cs typeface="Calibri"/>
              </a:rPr>
              <a:t>students</a:t>
            </a:r>
            <a:endParaRPr lang="en-US" dirty="0">
              <a:solidFill>
                <a:srgbClr val="000000"/>
              </a:solidFill>
              <a:latin typeface="Calibri"/>
              <a:cs typeface="Calibri"/>
            </a:endParaRPr>
          </a:p>
          <a:p>
            <a:pPr lvl="2">
              <a:lnSpc>
                <a:spcPct val="120000"/>
              </a:lnSpc>
            </a:pPr>
            <a:r>
              <a:rPr lang="en-US" dirty="0" smtClean="0">
                <a:solidFill>
                  <a:srgbClr val="000000"/>
                </a:solidFill>
                <a:latin typeface="Calibri"/>
                <a:cs typeface="Calibri"/>
              </a:rPr>
              <a:t>facilitating </a:t>
            </a:r>
            <a:r>
              <a:rPr lang="en-US" dirty="0">
                <a:solidFill>
                  <a:srgbClr val="000000"/>
                </a:solidFill>
                <a:latin typeface="Calibri"/>
                <a:cs typeface="Calibri"/>
              </a:rPr>
              <a:t>the use of Ministry Laptops and associated assistive software </a:t>
            </a:r>
          </a:p>
          <a:p>
            <a:pPr lvl="2">
              <a:lnSpc>
                <a:spcPct val="120000"/>
              </a:lnSpc>
            </a:pPr>
            <a:r>
              <a:rPr lang="en-US" dirty="0" smtClean="0">
                <a:solidFill>
                  <a:srgbClr val="000000"/>
                </a:solidFill>
                <a:latin typeface="Calibri"/>
                <a:cs typeface="Calibri"/>
              </a:rPr>
              <a:t>formal </a:t>
            </a:r>
            <a:r>
              <a:rPr lang="en-US" dirty="0">
                <a:solidFill>
                  <a:srgbClr val="000000"/>
                </a:solidFill>
                <a:latin typeface="Calibri"/>
                <a:cs typeface="Calibri"/>
              </a:rPr>
              <a:t>testing for identification </a:t>
            </a:r>
            <a:r>
              <a:rPr lang="en-US" dirty="0" smtClean="0">
                <a:solidFill>
                  <a:srgbClr val="000000"/>
                </a:solidFill>
                <a:latin typeface="Calibri"/>
                <a:cs typeface="Calibri"/>
              </a:rPr>
              <a:t>purposes</a:t>
            </a:r>
            <a:endParaRPr lang="en-US" dirty="0">
              <a:solidFill>
                <a:srgbClr val="000000"/>
              </a:solidFill>
              <a:latin typeface="Calibri"/>
              <a:cs typeface="Calibri"/>
            </a:endParaRPr>
          </a:p>
          <a:p>
            <a:pPr lvl="2">
              <a:lnSpc>
                <a:spcPct val="120000"/>
              </a:lnSpc>
            </a:pPr>
            <a:r>
              <a:rPr lang="en-US" dirty="0" smtClean="0">
                <a:solidFill>
                  <a:srgbClr val="000000"/>
                </a:solidFill>
                <a:latin typeface="Calibri"/>
                <a:cs typeface="Calibri"/>
              </a:rPr>
              <a:t>ongoing </a:t>
            </a:r>
            <a:r>
              <a:rPr lang="en-US" dirty="0">
                <a:solidFill>
                  <a:srgbClr val="000000"/>
                </a:solidFill>
                <a:latin typeface="Calibri"/>
                <a:cs typeface="Calibri"/>
              </a:rPr>
              <a:t>assessments to monitor student </a:t>
            </a:r>
            <a:r>
              <a:rPr lang="en-US" dirty="0" smtClean="0">
                <a:solidFill>
                  <a:srgbClr val="000000"/>
                </a:solidFill>
                <a:latin typeface="Calibri"/>
                <a:cs typeface="Calibri"/>
              </a:rPr>
              <a:t>progress</a:t>
            </a:r>
          </a:p>
          <a:p>
            <a:pPr lvl="2">
              <a:lnSpc>
                <a:spcPct val="120000"/>
              </a:lnSpc>
            </a:pPr>
            <a:r>
              <a:rPr lang="en-US" dirty="0" smtClean="0">
                <a:solidFill>
                  <a:srgbClr val="000000"/>
                </a:solidFill>
                <a:latin typeface="Calibri"/>
                <a:cs typeface="Calibri"/>
              </a:rPr>
              <a:t>facilitating </a:t>
            </a:r>
            <a:r>
              <a:rPr lang="en-US" dirty="0">
                <a:solidFill>
                  <a:srgbClr val="000000"/>
                </a:solidFill>
                <a:latin typeface="Calibri"/>
                <a:cs typeface="Calibri"/>
              </a:rPr>
              <a:t>direct instruction on a one-to-one basis or in small </a:t>
            </a:r>
            <a:r>
              <a:rPr lang="en-US" dirty="0" smtClean="0">
                <a:solidFill>
                  <a:srgbClr val="000000"/>
                </a:solidFill>
                <a:latin typeface="Calibri"/>
                <a:cs typeface="Calibri"/>
              </a:rPr>
              <a:t>groups</a:t>
            </a:r>
            <a:endParaRPr lang="en-US" dirty="0">
              <a:solidFill>
                <a:srgbClr val="000000"/>
              </a:solidFill>
              <a:latin typeface="Calibri"/>
              <a:cs typeface="Calibri"/>
            </a:endParaRPr>
          </a:p>
          <a:p>
            <a:pPr lvl="2">
              <a:lnSpc>
                <a:spcPct val="120000"/>
              </a:lnSpc>
            </a:pPr>
            <a:r>
              <a:rPr lang="en-US" dirty="0" smtClean="0">
                <a:solidFill>
                  <a:srgbClr val="000000"/>
                </a:solidFill>
                <a:latin typeface="Calibri"/>
                <a:cs typeface="Calibri"/>
              </a:rPr>
              <a:t>coordinating the referral </a:t>
            </a:r>
            <a:r>
              <a:rPr lang="en-US" dirty="0">
                <a:solidFill>
                  <a:srgbClr val="000000"/>
                </a:solidFill>
                <a:latin typeface="Calibri"/>
                <a:cs typeface="Calibri"/>
              </a:rPr>
              <a:t>process to access the area team and outside </a:t>
            </a:r>
            <a:r>
              <a:rPr lang="en-US" dirty="0" smtClean="0">
                <a:solidFill>
                  <a:srgbClr val="000000"/>
                </a:solidFill>
                <a:latin typeface="Calibri"/>
                <a:cs typeface="Calibri"/>
              </a:rPr>
              <a:t>agencies</a:t>
            </a:r>
            <a:endParaRPr lang="en-US" dirty="0">
              <a:solidFill>
                <a:srgbClr val="000000"/>
              </a:solidFill>
              <a:latin typeface="Calibri"/>
              <a:cs typeface="Calibri"/>
            </a:endParaRPr>
          </a:p>
          <a:p>
            <a:pPr lvl="2">
              <a:lnSpc>
                <a:spcPct val="120000"/>
              </a:lnSpc>
            </a:pPr>
            <a:r>
              <a:rPr lang="en-US" dirty="0" smtClean="0">
                <a:solidFill>
                  <a:srgbClr val="000000"/>
                </a:solidFill>
                <a:latin typeface="Calibri"/>
                <a:cs typeface="Calibri"/>
              </a:rPr>
              <a:t>developing </a:t>
            </a:r>
            <a:r>
              <a:rPr lang="en-US" dirty="0">
                <a:solidFill>
                  <a:srgbClr val="000000"/>
                </a:solidFill>
                <a:latin typeface="Calibri"/>
                <a:cs typeface="Calibri"/>
              </a:rPr>
              <a:t>Individual Education Plans (IEP) in conjunction with classroom </a:t>
            </a:r>
            <a:r>
              <a:rPr lang="en-US" dirty="0" smtClean="0">
                <a:solidFill>
                  <a:srgbClr val="000000"/>
                </a:solidFill>
                <a:latin typeface="Calibri"/>
                <a:cs typeface="Calibri"/>
              </a:rPr>
              <a:t>teachers</a:t>
            </a:r>
          </a:p>
          <a:p>
            <a:pPr lvl="2">
              <a:lnSpc>
                <a:spcPct val="120000"/>
              </a:lnSpc>
            </a:pPr>
            <a:r>
              <a:rPr lang="en-US" dirty="0" smtClean="0">
                <a:solidFill>
                  <a:srgbClr val="000000"/>
                </a:solidFill>
                <a:latin typeface="Calibri"/>
                <a:cs typeface="Calibri"/>
              </a:rPr>
              <a:t>acting as a liaison </a:t>
            </a:r>
            <a:r>
              <a:rPr lang="en-US" dirty="0">
                <a:solidFill>
                  <a:srgbClr val="000000"/>
                </a:solidFill>
                <a:latin typeface="Calibri"/>
                <a:cs typeface="Calibri"/>
              </a:rPr>
              <a:t>to Special Education </a:t>
            </a:r>
            <a:r>
              <a:rPr lang="en-US" dirty="0" smtClean="0">
                <a:solidFill>
                  <a:srgbClr val="000000"/>
                </a:solidFill>
                <a:latin typeface="Calibri"/>
                <a:cs typeface="Calibri"/>
              </a:rPr>
              <a:t>classes</a:t>
            </a:r>
            <a:endParaRPr lang="en-US" dirty="0">
              <a:solidFill>
                <a:srgbClr val="000000"/>
              </a:solidFill>
              <a:latin typeface="Calibri"/>
              <a:cs typeface="Calibri"/>
            </a:endParaRPr>
          </a:p>
        </p:txBody>
      </p:sp>
    </p:spTree>
    <p:extLst>
      <p:ext uri="{BB962C8B-B14F-4D97-AF65-F5344CB8AC3E}">
        <p14:creationId xmlns:p14="http://schemas.microsoft.com/office/powerpoint/2010/main" val="10086597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556313" cy="755410"/>
          </a:xfrm>
        </p:spPr>
        <p:txBody>
          <a:bodyPr>
            <a:normAutofit/>
          </a:bodyPr>
          <a:lstStyle/>
          <a:p>
            <a:r>
              <a:rPr lang="en-US" sz="3200" b="1" dirty="0" smtClean="0"/>
              <a:t>What is an IEP?</a:t>
            </a:r>
            <a:endParaRPr lang="en-US" sz="3200" dirty="0"/>
          </a:p>
        </p:txBody>
      </p:sp>
      <p:sp>
        <p:nvSpPr>
          <p:cNvPr id="3" name="Content Placeholder 2"/>
          <p:cNvSpPr>
            <a:spLocks noGrp="1"/>
          </p:cNvSpPr>
          <p:nvPr>
            <p:ph idx="1"/>
          </p:nvPr>
        </p:nvSpPr>
        <p:spPr>
          <a:xfrm>
            <a:off x="369214" y="2469714"/>
            <a:ext cx="8610434" cy="4388285"/>
          </a:xfrm>
        </p:spPr>
        <p:txBody>
          <a:bodyPr>
            <a:normAutofit fontScale="25000" lnSpcReduction="20000"/>
          </a:bodyPr>
          <a:lstStyle/>
          <a:p>
            <a:pPr>
              <a:lnSpc>
                <a:spcPct val="120000"/>
              </a:lnSpc>
            </a:pPr>
            <a:r>
              <a:rPr lang="en-US" sz="7200" dirty="0" smtClean="0">
                <a:solidFill>
                  <a:srgbClr val="000000"/>
                </a:solidFill>
                <a:latin typeface="Calibri"/>
                <a:cs typeface="Calibri"/>
              </a:rPr>
              <a:t>An IEP </a:t>
            </a:r>
            <a:r>
              <a:rPr lang="en-US" sz="7200" dirty="0">
                <a:solidFill>
                  <a:srgbClr val="000000"/>
                </a:solidFill>
                <a:latin typeface="Calibri"/>
                <a:cs typeface="Calibri"/>
              </a:rPr>
              <a:t>includes</a:t>
            </a:r>
            <a:r>
              <a:rPr lang="en-US" sz="7200" dirty="0" smtClean="0">
                <a:solidFill>
                  <a:srgbClr val="000000"/>
                </a:solidFill>
                <a:latin typeface="Calibri"/>
                <a:cs typeface="Calibri"/>
              </a:rPr>
              <a:t>:</a:t>
            </a:r>
          </a:p>
          <a:p>
            <a:pPr lvl="2">
              <a:lnSpc>
                <a:spcPct val="120000"/>
              </a:lnSpc>
            </a:pPr>
            <a:r>
              <a:rPr lang="en-US" sz="7200" dirty="0" smtClean="0">
                <a:solidFill>
                  <a:srgbClr val="000000"/>
                </a:solidFill>
                <a:latin typeface="Calibri"/>
                <a:cs typeface="Calibri"/>
              </a:rPr>
              <a:t>a </a:t>
            </a:r>
            <a:r>
              <a:rPr lang="en-US" sz="7200" dirty="0">
                <a:solidFill>
                  <a:srgbClr val="000000"/>
                </a:solidFill>
                <a:latin typeface="Calibri"/>
                <a:cs typeface="Calibri"/>
              </a:rPr>
              <a:t>statement of </a:t>
            </a:r>
            <a:r>
              <a:rPr lang="en-US" sz="7200" dirty="0" smtClean="0">
                <a:solidFill>
                  <a:srgbClr val="000000"/>
                </a:solidFill>
                <a:latin typeface="Calibri"/>
                <a:cs typeface="Calibri"/>
              </a:rPr>
              <a:t>the child’s exceptionality</a:t>
            </a:r>
            <a:endParaRPr lang="en-US" sz="7200" dirty="0">
              <a:solidFill>
                <a:srgbClr val="000000"/>
              </a:solidFill>
              <a:latin typeface="Calibri"/>
              <a:cs typeface="Calibri"/>
            </a:endParaRPr>
          </a:p>
          <a:p>
            <a:pPr lvl="2">
              <a:lnSpc>
                <a:spcPct val="120000"/>
              </a:lnSpc>
            </a:pPr>
            <a:r>
              <a:rPr lang="en-US" sz="7200" dirty="0" smtClean="0">
                <a:solidFill>
                  <a:srgbClr val="000000"/>
                </a:solidFill>
                <a:latin typeface="Calibri"/>
                <a:cs typeface="Calibri"/>
              </a:rPr>
              <a:t>a statement </a:t>
            </a:r>
            <a:r>
              <a:rPr lang="en-US" sz="7200" dirty="0">
                <a:solidFill>
                  <a:srgbClr val="000000"/>
                </a:solidFill>
                <a:latin typeface="Calibri"/>
                <a:cs typeface="Calibri"/>
              </a:rPr>
              <a:t>of </a:t>
            </a:r>
            <a:r>
              <a:rPr lang="en-US" sz="7200" dirty="0" smtClean="0">
                <a:solidFill>
                  <a:srgbClr val="000000"/>
                </a:solidFill>
                <a:latin typeface="Calibri"/>
                <a:cs typeface="Calibri"/>
              </a:rPr>
              <a:t>the </a:t>
            </a:r>
            <a:r>
              <a:rPr lang="en-US" sz="7200" dirty="0">
                <a:solidFill>
                  <a:srgbClr val="000000"/>
                </a:solidFill>
                <a:latin typeface="Calibri"/>
                <a:cs typeface="Calibri"/>
              </a:rPr>
              <a:t>child’s Special Education </a:t>
            </a:r>
            <a:r>
              <a:rPr lang="en-US" sz="7200" dirty="0" smtClean="0">
                <a:solidFill>
                  <a:srgbClr val="000000"/>
                </a:solidFill>
                <a:latin typeface="Calibri"/>
                <a:cs typeface="Calibri"/>
              </a:rPr>
              <a:t>placement</a:t>
            </a:r>
            <a:endParaRPr lang="en-US" sz="7200" dirty="0">
              <a:solidFill>
                <a:srgbClr val="000000"/>
              </a:solidFill>
              <a:latin typeface="Calibri"/>
              <a:cs typeface="Calibri"/>
            </a:endParaRPr>
          </a:p>
          <a:p>
            <a:pPr lvl="2">
              <a:lnSpc>
                <a:spcPct val="120000"/>
              </a:lnSpc>
            </a:pPr>
            <a:r>
              <a:rPr lang="en-US" sz="7200" dirty="0" smtClean="0">
                <a:solidFill>
                  <a:srgbClr val="000000"/>
                </a:solidFill>
                <a:latin typeface="Calibri"/>
                <a:cs typeface="Calibri"/>
              </a:rPr>
              <a:t>a </a:t>
            </a:r>
            <a:r>
              <a:rPr lang="en-US" sz="7200" dirty="0">
                <a:solidFill>
                  <a:srgbClr val="000000"/>
                </a:solidFill>
                <a:latin typeface="Calibri"/>
                <a:cs typeface="Calibri"/>
              </a:rPr>
              <a:t>list of </a:t>
            </a:r>
            <a:r>
              <a:rPr lang="en-US" sz="7200" dirty="0" smtClean="0">
                <a:solidFill>
                  <a:srgbClr val="000000"/>
                </a:solidFill>
                <a:latin typeface="Calibri"/>
                <a:cs typeface="Calibri"/>
              </a:rPr>
              <a:t>the </a:t>
            </a:r>
            <a:r>
              <a:rPr lang="en-US" sz="7200" dirty="0">
                <a:solidFill>
                  <a:srgbClr val="000000"/>
                </a:solidFill>
                <a:latin typeface="Calibri"/>
                <a:cs typeface="Calibri"/>
              </a:rPr>
              <a:t>child’s learning strengths and </a:t>
            </a:r>
            <a:r>
              <a:rPr lang="en-US" sz="7200" dirty="0" smtClean="0">
                <a:solidFill>
                  <a:srgbClr val="000000"/>
                </a:solidFill>
                <a:latin typeface="Calibri"/>
                <a:cs typeface="Calibri"/>
              </a:rPr>
              <a:t>needs</a:t>
            </a:r>
            <a:endParaRPr lang="en-US" sz="7200" dirty="0">
              <a:solidFill>
                <a:srgbClr val="000000"/>
              </a:solidFill>
              <a:latin typeface="Calibri"/>
              <a:cs typeface="Calibri"/>
            </a:endParaRPr>
          </a:p>
          <a:p>
            <a:pPr lvl="2">
              <a:lnSpc>
                <a:spcPct val="120000"/>
              </a:lnSpc>
            </a:pPr>
            <a:r>
              <a:rPr lang="en-US" sz="7200" dirty="0" smtClean="0">
                <a:solidFill>
                  <a:srgbClr val="000000"/>
                </a:solidFill>
                <a:latin typeface="Calibri"/>
                <a:cs typeface="Calibri"/>
              </a:rPr>
              <a:t>an </a:t>
            </a:r>
            <a:r>
              <a:rPr lang="en-US" sz="7200" dirty="0">
                <a:solidFill>
                  <a:srgbClr val="000000"/>
                </a:solidFill>
                <a:latin typeface="Calibri"/>
                <a:cs typeface="Calibri"/>
              </a:rPr>
              <a:t>outline of services </a:t>
            </a:r>
            <a:r>
              <a:rPr lang="en-US" sz="7200" dirty="0" smtClean="0">
                <a:solidFill>
                  <a:srgbClr val="000000"/>
                </a:solidFill>
                <a:latin typeface="Calibri"/>
                <a:cs typeface="Calibri"/>
              </a:rPr>
              <a:t>and/or equipment that </a:t>
            </a:r>
            <a:r>
              <a:rPr lang="en-US" sz="7200" dirty="0">
                <a:solidFill>
                  <a:srgbClr val="000000"/>
                </a:solidFill>
                <a:latin typeface="Calibri"/>
                <a:cs typeface="Calibri"/>
              </a:rPr>
              <a:t>will be </a:t>
            </a:r>
            <a:r>
              <a:rPr lang="en-US" sz="7200" dirty="0" smtClean="0">
                <a:solidFill>
                  <a:srgbClr val="000000"/>
                </a:solidFill>
                <a:latin typeface="Calibri"/>
                <a:cs typeface="Calibri"/>
              </a:rPr>
              <a:t>received</a:t>
            </a:r>
            <a:endParaRPr lang="en-US" sz="7200" dirty="0">
              <a:solidFill>
                <a:srgbClr val="000000"/>
              </a:solidFill>
              <a:latin typeface="Calibri"/>
              <a:cs typeface="Calibri"/>
            </a:endParaRPr>
          </a:p>
          <a:p>
            <a:pPr lvl="2">
              <a:lnSpc>
                <a:spcPct val="120000"/>
              </a:lnSpc>
            </a:pPr>
            <a:r>
              <a:rPr lang="en-US" sz="7200" dirty="0" smtClean="0">
                <a:solidFill>
                  <a:srgbClr val="000000"/>
                </a:solidFill>
                <a:latin typeface="Calibri"/>
                <a:cs typeface="Calibri"/>
              </a:rPr>
              <a:t>a </a:t>
            </a:r>
            <a:r>
              <a:rPr lang="en-US" sz="7200" dirty="0">
                <a:solidFill>
                  <a:srgbClr val="000000"/>
                </a:solidFill>
                <a:latin typeface="Calibri"/>
                <a:cs typeface="Calibri"/>
              </a:rPr>
              <a:t>list of </a:t>
            </a:r>
            <a:r>
              <a:rPr lang="en-US" sz="7200" dirty="0" smtClean="0">
                <a:solidFill>
                  <a:srgbClr val="000000"/>
                </a:solidFill>
                <a:latin typeface="Calibri"/>
                <a:cs typeface="Calibri"/>
              </a:rPr>
              <a:t>accommodated, modified or alternative expectations </a:t>
            </a:r>
          </a:p>
          <a:p>
            <a:pPr lvl="3">
              <a:lnSpc>
                <a:spcPct val="120000"/>
              </a:lnSpc>
            </a:pPr>
            <a:r>
              <a:rPr lang="en-CA" sz="7200" i="1" dirty="0" smtClean="0">
                <a:solidFill>
                  <a:srgbClr val="000000"/>
                </a:solidFill>
                <a:latin typeface="Calibri"/>
                <a:cs typeface="Calibri"/>
              </a:rPr>
              <a:t>non</a:t>
            </a:r>
            <a:r>
              <a:rPr lang="en-CA" sz="7200" i="1" dirty="0">
                <a:solidFill>
                  <a:srgbClr val="000000"/>
                </a:solidFill>
                <a:latin typeface="Calibri"/>
                <a:cs typeface="Calibri"/>
              </a:rPr>
              <a:t>-identified IEPs include accommodations only</a:t>
            </a:r>
            <a:endParaRPr lang="en-US" sz="7200" i="1" dirty="0">
              <a:solidFill>
                <a:srgbClr val="000000"/>
              </a:solidFill>
              <a:latin typeface="Calibri"/>
              <a:cs typeface="Calibri"/>
            </a:endParaRPr>
          </a:p>
          <a:p>
            <a:pPr lvl="2">
              <a:lnSpc>
                <a:spcPct val="120000"/>
              </a:lnSpc>
            </a:pPr>
            <a:r>
              <a:rPr lang="en-US" sz="7200" dirty="0" smtClean="0">
                <a:solidFill>
                  <a:srgbClr val="000000"/>
                </a:solidFill>
                <a:latin typeface="Calibri"/>
                <a:cs typeface="Calibri"/>
              </a:rPr>
              <a:t>a </a:t>
            </a:r>
            <a:r>
              <a:rPr lang="en-US" sz="7200" dirty="0">
                <a:solidFill>
                  <a:srgbClr val="000000"/>
                </a:solidFill>
                <a:latin typeface="Calibri"/>
                <a:cs typeface="Calibri"/>
              </a:rPr>
              <a:t>list of documentation upon which the IEP is </a:t>
            </a:r>
            <a:r>
              <a:rPr lang="en-US" sz="7200" dirty="0" smtClean="0">
                <a:solidFill>
                  <a:srgbClr val="000000"/>
                </a:solidFill>
                <a:latin typeface="Calibri"/>
                <a:cs typeface="Calibri"/>
              </a:rPr>
              <a:t>based</a:t>
            </a:r>
          </a:p>
          <a:p>
            <a:pPr lvl="2">
              <a:lnSpc>
                <a:spcPct val="120000"/>
              </a:lnSpc>
            </a:pPr>
            <a:r>
              <a:rPr lang="en-US" sz="7200" dirty="0" smtClean="0">
                <a:solidFill>
                  <a:srgbClr val="000000"/>
                </a:solidFill>
                <a:latin typeface="Calibri"/>
                <a:cs typeface="Calibri"/>
              </a:rPr>
              <a:t>outline of curriculum </a:t>
            </a:r>
            <a:r>
              <a:rPr lang="en-US" sz="7200" dirty="0">
                <a:solidFill>
                  <a:srgbClr val="000000"/>
                </a:solidFill>
                <a:latin typeface="Calibri"/>
                <a:cs typeface="Calibri"/>
              </a:rPr>
              <a:t>and alternative expectations for the student</a:t>
            </a:r>
          </a:p>
          <a:p>
            <a:pPr lvl="2">
              <a:lnSpc>
                <a:spcPct val="120000"/>
              </a:lnSpc>
            </a:pPr>
            <a:r>
              <a:rPr lang="en-US" sz="7200" dirty="0" smtClean="0">
                <a:solidFill>
                  <a:srgbClr val="000000"/>
                </a:solidFill>
                <a:latin typeface="Calibri"/>
                <a:cs typeface="Calibri"/>
              </a:rPr>
              <a:t>a </a:t>
            </a:r>
            <a:r>
              <a:rPr lang="en-US" sz="7200" dirty="0">
                <a:solidFill>
                  <a:srgbClr val="000000"/>
                </a:solidFill>
                <a:latin typeface="Calibri"/>
                <a:cs typeface="Calibri"/>
              </a:rPr>
              <a:t>plan </a:t>
            </a:r>
            <a:r>
              <a:rPr lang="en-US" sz="7200" dirty="0" smtClean="0">
                <a:solidFill>
                  <a:srgbClr val="000000"/>
                </a:solidFill>
                <a:latin typeface="Calibri"/>
                <a:cs typeface="Calibri"/>
              </a:rPr>
              <a:t>for macro-transitions </a:t>
            </a:r>
            <a:endParaRPr lang="en-US" sz="7200" dirty="0">
              <a:solidFill>
                <a:srgbClr val="000000"/>
              </a:solidFill>
              <a:latin typeface="Calibri"/>
              <a:cs typeface="Calibri"/>
            </a:endParaRPr>
          </a:p>
          <a:p>
            <a:pPr marL="457200" lvl="2" indent="0">
              <a:lnSpc>
                <a:spcPct val="120000"/>
              </a:lnSpc>
              <a:buNone/>
            </a:pPr>
            <a:endParaRPr lang="en-US" sz="3200" dirty="0" smtClean="0">
              <a:solidFill>
                <a:srgbClr val="000000"/>
              </a:solidFill>
              <a:latin typeface="Calibri"/>
              <a:cs typeface="Calibri"/>
            </a:endParaRPr>
          </a:p>
          <a:p>
            <a:pPr marL="0" lvl="1" indent="0">
              <a:lnSpc>
                <a:spcPct val="120000"/>
              </a:lnSpc>
              <a:spcBef>
                <a:spcPts val="0"/>
              </a:spcBef>
              <a:buNone/>
            </a:pPr>
            <a:r>
              <a:rPr lang="en-US" sz="7200" dirty="0" smtClean="0">
                <a:solidFill>
                  <a:srgbClr val="000000"/>
                </a:solidFill>
                <a:latin typeface="Calibri"/>
                <a:ea typeface="Zapf Dingbats"/>
                <a:cs typeface="Calibri"/>
                <a:sym typeface="Zapf Dingbats"/>
              </a:rPr>
              <a:t>★</a:t>
            </a:r>
            <a:r>
              <a:rPr lang="en-US" sz="7200" dirty="0" smtClean="0">
                <a:solidFill>
                  <a:srgbClr val="000000"/>
                </a:solidFill>
                <a:latin typeface="Calibri"/>
                <a:cs typeface="Calibri"/>
                <a:sym typeface="Zapf Dingbats"/>
              </a:rPr>
              <a:t> </a:t>
            </a:r>
            <a:r>
              <a:rPr lang="en-US" sz="7200" dirty="0" smtClean="0">
                <a:solidFill>
                  <a:srgbClr val="000000"/>
                </a:solidFill>
                <a:latin typeface="Calibri"/>
                <a:cs typeface="Calibri"/>
              </a:rPr>
              <a:t>An IEP is a working document and </a:t>
            </a:r>
            <a:r>
              <a:rPr lang="en-US" sz="7200" u="sng" dirty="0" smtClean="0">
                <a:solidFill>
                  <a:srgbClr val="000000"/>
                </a:solidFill>
                <a:latin typeface="Calibri"/>
                <a:cs typeface="Calibri"/>
              </a:rPr>
              <a:t>at any time </a:t>
            </a:r>
            <a:r>
              <a:rPr lang="en-US" sz="7200" dirty="0" smtClean="0">
                <a:solidFill>
                  <a:srgbClr val="000000"/>
                </a:solidFill>
                <a:latin typeface="Calibri"/>
                <a:cs typeface="Calibri"/>
              </a:rPr>
              <a:t>throughout the school year parents  </a:t>
            </a:r>
          </a:p>
          <a:p>
            <a:pPr marL="0" lvl="1" indent="0">
              <a:lnSpc>
                <a:spcPct val="120000"/>
              </a:lnSpc>
              <a:spcBef>
                <a:spcPts val="0"/>
              </a:spcBef>
              <a:buNone/>
            </a:pPr>
            <a:r>
              <a:rPr lang="en-US" sz="7200" dirty="0" smtClean="0">
                <a:solidFill>
                  <a:srgbClr val="000000"/>
                </a:solidFill>
                <a:latin typeface="Calibri"/>
                <a:cs typeface="Calibri"/>
              </a:rPr>
              <a:t>may contact the Special Education department to review the IEP and its contents.</a:t>
            </a:r>
          </a:p>
          <a:p>
            <a:pPr marL="0" indent="0">
              <a:lnSpc>
                <a:spcPct val="120000"/>
              </a:lnSpc>
              <a:buNone/>
            </a:pPr>
            <a:endParaRPr lang="en-US" dirty="0">
              <a:solidFill>
                <a:srgbClr val="000000"/>
              </a:solidFill>
              <a:latin typeface="Calibri"/>
              <a:cs typeface="Calibri"/>
            </a:endParaRPr>
          </a:p>
        </p:txBody>
      </p:sp>
      <p:sp>
        <p:nvSpPr>
          <p:cNvPr id="5" name="Rectangle 4"/>
          <p:cNvSpPr/>
          <p:nvPr/>
        </p:nvSpPr>
        <p:spPr>
          <a:xfrm>
            <a:off x="319180" y="1478560"/>
            <a:ext cx="8765056" cy="830997"/>
          </a:xfrm>
          <a:prstGeom prst="rect">
            <a:avLst/>
          </a:prstGeom>
        </p:spPr>
        <p:txBody>
          <a:bodyPr wrap="square">
            <a:spAutoFit/>
          </a:bodyPr>
          <a:lstStyle/>
          <a:p>
            <a:r>
              <a:rPr lang="en-US" sz="2400" dirty="0" smtClean="0">
                <a:latin typeface="Calibri"/>
                <a:cs typeface="Calibri"/>
              </a:rPr>
              <a:t>An </a:t>
            </a:r>
            <a:r>
              <a:rPr lang="en-US" sz="2400" dirty="0">
                <a:latin typeface="Calibri"/>
                <a:cs typeface="Calibri"/>
              </a:rPr>
              <a:t>Individual Education </a:t>
            </a:r>
            <a:r>
              <a:rPr lang="en-US" sz="2400" dirty="0" smtClean="0">
                <a:latin typeface="Calibri"/>
                <a:cs typeface="Calibri"/>
              </a:rPr>
              <a:t>Plan (IEP) is a </a:t>
            </a:r>
            <a:r>
              <a:rPr lang="en-US" sz="2400" dirty="0">
                <a:latin typeface="Calibri"/>
                <a:cs typeface="Calibri"/>
              </a:rPr>
              <a:t>written plan describing </a:t>
            </a:r>
            <a:r>
              <a:rPr lang="en-US" sz="2400" dirty="0" smtClean="0">
                <a:latin typeface="Calibri"/>
                <a:cs typeface="Calibri"/>
              </a:rPr>
              <a:t>         the </a:t>
            </a:r>
            <a:r>
              <a:rPr lang="en-US" sz="2400" dirty="0">
                <a:latin typeface="Calibri"/>
                <a:cs typeface="Calibri"/>
              </a:rPr>
              <a:t>special education program and/or services required by a </a:t>
            </a:r>
            <a:r>
              <a:rPr lang="en-US" sz="2400" dirty="0" smtClean="0">
                <a:latin typeface="Calibri"/>
                <a:cs typeface="Calibri"/>
              </a:rPr>
              <a:t>student</a:t>
            </a:r>
            <a:r>
              <a:rPr lang="en-US" sz="2400" dirty="0">
                <a:latin typeface="Calibri"/>
                <a:cs typeface="Calibri"/>
              </a:rPr>
              <a:t>. </a:t>
            </a:r>
          </a:p>
        </p:txBody>
      </p:sp>
    </p:spTree>
    <p:extLst>
      <p:ext uri="{BB962C8B-B14F-4D97-AF65-F5344CB8AC3E}">
        <p14:creationId xmlns:p14="http://schemas.microsoft.com/office/powerpoint/2010/main" val="4198796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is the difference between an accommodation and a modification?</a:t>
            </a:r>
          </a:p>
        </p:txBody>
      </p:sp>
      <p:sp>
        <p:nvSpPr>
          <p:cNvPr id="3" name="Content Placeholder 2"/>
          <p:cNvSpPr>
            <a:spLocks noGrp="1"/>
          </p:cNvSpPr>
          <p:nvPr>
            <p:ph idx="1"/>
          </p:nvPr>
        </p:nvSpPr>
        <p:spPr>
          <a:xfrm>
            <a:off x="457200" y="2017889"/>
            <a:ext cx="8461022" cy="4699000"/>
          </a:xfrm>
        </p:spPr>
        <p:txBody>
          <a:bodyPr>
            <a:normAutofit/>
          </a:bodyPr>
          <a:lstStyle/>
          <a:p>
            <a:pPr>
              <a:spcAft>
                <a:spcPts val="600"/>
              </a:spcAft>
            </a:pPr>
            <a:r>
              <a:rPr lang="en-US" sz="2400" dirty="0">
                <a:solidFill>
                  <a:srgbClr val="000000"/>
                </a:solidFill>
                <a:latin typeface="Calibri"/>
                <a:cs typeface="Calibri"/>
              </a:rPr>
              <a:t>Accom</a:t>
            </a:r>
            <a:r>
              <a:rPr lang="en-US" sz="2300" dirty="0">
                <a:solidFill>
                  <a:srgbClr val="000000"/>
                </a:solidFill>
                <a:latin typeface="Calibri"/>
                <a:cs typeface="Calibri"/>
              </a:rPr>
              <a:t>modations change </a:t>
            </a:r>
            <a:r>
              <a:rPr lang="en-US" sz="2300" i="1" u="sng" dirty="0">
                <a:solidFill>
                  <a:srgbClr val="000000"/>
                </a:solidFill>
                <a:latin typeface="Calibri"/>
                <a:cs typeface="Calibri"/>
              </a:rPr>
              <a:t>how</a:t>
            </a:r>
            <a:r>
              <a:rPr lang="en-US" sz="2300" dirty="0">
                <a:solidFill>
                  <a:srgbClr val="000000"/>
                </a:solidFill>
                <a:latin typeface="Calibri"/>
                <a:cs typeface="Calibri"/>
              </a:rPr>
              <a:t> a student learns the </a:t>
            </a:r>
            <a:r>
              <a:rPr lang="en-US" sz="2300" dirty="0" smtClean="0">
                <a:solidFill>
                  <a:srgbClr val="000000"/>
                </a:solidFill>
                <a:latin typeface="Calibri"/>
                <a:cs typeface="Calibri"/>
              </a:rPr>
              <a:t>material.</a:t>
            </a:r>
          </a:p>
          <a:p>
            <a:pPr lvl="1">
              <a:spcAft>
                <a:spcPts val="600"/>
              </a:spcAft>
            </a:pPr>
            <a:r>
              <a:rPr lang="en-US" sz="2000" dirty="0" smtClean="0">
                <a:solidFill>
                  <a:srgbClr val="000000"/>
                </a:solidFill>
                <a:latin typeface="Calibri"/>
                <a:cs typeface="Calibri"/>
              </a:rPr>
              <a:t>These changes </a:t>
            </a:r>
            <a:r>
              <a:rPr lang="en-US" sz="2000" b="1" dirty="0">
                <a:solidFill>
                  <a:srgbClr val="000000"/>
                </a:solidFill>
                <a:latin typeface="Calibri"/>
                <a:cs typeface="Calibri"/>
              </a:rPr>
              <a:t>do not </a:t>
            </a:r>
            <a:r>
              <a:rPr lang="en-US" sz="2000" dirty="0">
                <a:solidFill>
                  <a:srgbClr val="000000"/>
                </a:solidFill>
                <a:latin typeface="Calibri"/>
                <a:cs typeface="Calibri"/>
              </a:rPr>
              <a:t>alter the provincial expectations for the grade. </a:t>
            </a:r>
            <a:endParaRPr lang="en-US" sz="2000" dirty="0" smtClean="0">
              <a:solidFill>
                <a:srgbClr val="000000"/>
              </a:solidFill>
              <a:latin typeface="Calibri"/>
              <a:cs typeface="Calibri"/>
            </a:endParaRPr>
          </a:p>
          <a:p>
            <a:pPr lvl="3">
              <a:spcAft>
                <a:spcPts val="600"/>
              </a:spcAft>
            </a:pPr>
            <a:r>
              <a:rPr lang="en-US" dirty="0" smtClean="0">
                <a:solidFill>
                  <a:srgbClr val="000000"/>
                </a:solidFill>
                <a:latin typeface="Calibri"/>
                <a:cs typeface="Calibri"/>
              </a:rPr>
              <a:t>Accommodations help students </a:t>
            </a:r>
            <a:r>
              <a:rPr lang="en-US" dirty="0">
                <a:solidFill>
                  <a:srgbClr val="000000"/>
                </a:solidFill>
                <a:latin typeface="Calibri"/>
                <a:cs typeface="Calibri"/>
              </a:rPr>
              <a:t>learn the same material and meet the same expectations as their </a:t>
            </a:r>
            <a:r>
              <a:rPr lang="en-US" dirty="0" smtClean="0">
                <a:solidFill>
                  <a:srgbClr val="000000"/>
                </a:solidFill>
                <a:latin typeface="Calibri"/>
                <a:cs typeface="Calibri"/>
              </a:rPr>
              <a:t>classmates (i.e. preferential seating, extra time on tests, audio recording of text, spell-check on computer, etc.)</a:t>
            </a:r>
          </a:p>
          <a:p>
            <a:pPr>
              <a:spcAft>
                <a:spcPts val="600"/>
              </a:spcAft>
            </a:pPr>
            <a:r>
              <a:rPr lang="en-US" sz="2300" dirty="0" smtClean="0">
                <a:solidFill>
                  <a:srgbClr val="000000"/>
                </a:solidFill>
                <a:latin typeface="Calibri"/>
                <a:cs typeface="Calibri"/>
              </a:rPr>
              <a:t>Modifications change </a:t>
            </a:r>
            <a:r>
              <a:rPr lang="en-US" sz="2300" i="1" u="sng" dirty="0" smtClean="0">
                <a:solidFill>
                  <a:srgbClr val="000000"/>
                </a:solidFill>
                <a:latin typeface="Calibri"/>
                <a:cs typeface="Calibri"/>
              </a:rPr>
              <a:t>what</a:t>
            </a:r>
            <a:r>
              <a:rPr lang="en-US" sz="2300" dirty="0" smtClean="0">
                <a:solidFill>
                  <a:srgbClr val="000000"/>
                </a:solidFill>
                <a:latin typeface="Calibri"/>
                <a:cs typeface="Calibri"/>
              </a:rPr>
              <a:t> a student is taught or expected to l</a:t>
            </a:r>
            <a:r>
              <a:rPr lang="en-US" sz="2300" dirty="0">
                <a:solidFill>
                  <a:srgbClr val="000000"/>
                </a:solidFill>
                <a:latin typeface="Calibri"/>
                <a:cs typeface="Calibri"/>
              </a:rPr>
              <a:t>earn</a:t>
            </a:r>
            <a:r>
              <a:rPr lang="en-US" sz="2300" dirty="0" smtClean="0">
                <a:solidFill>
                  <a:srgbClr val="000000"/>
                </a:solidFill>
                <a:latin typeface="Calibri"/>
                <a:cs typeface="Calibri"/>
              </a:rPr>
              <a:t>.</a:t>
            </a:r>
          </a:p>
          <a:p>
            <a:pPr lvl="1">
              <a:spcAft>
                <a:spcPts val="600"/>
              </a:spcAft>
            </a:pPr>
            <a:r>
              <a:rPr lang="en-US" sz="2000" dirty="0">
                <a:solidFill>
                  <a:srgbClr val="000000"/>
                </a:solidFill>
                <a:latin typeface="Calibri"/>
                <a:cs typeface="Calibri"/>
              </a:rPr>
              <a:t>These changes </a:t>
            </a:r>
            <a:r>
              <a:rPr lang="en-US" sz="2000" b="1" dirty="0">
                <a:solidFill>
                  <a:srgbClr val="000000"/>
                </a:solidFill>
                <a:latin typeface="Calibri"/>
                <a:cs typeface="Calibri"/>
              </a:rPr>
              <a:t>may</a:t>
            </a:r>
            <a:r>
              <a:rPr lang="en-US" sz="2000" dirty="0">
                <a:solidFill>
                  <a:srgbClr val="000000"/>
                </a:solidFill>
                <a:latin typeface="Calibri"/>
                <a:cs typeface="Calibri"/>
              </a:rPr>
              <a:t> be at a different grade level or a decrease in the number </a:t>
            </a:r>
            <a:r>
              <a:rPr lang="en-US" sz="2000" dirty="0" smtClean="0">
                <a:solidFill>
                  <a:srgbClr val="000000"/>
                </a:solidFill>
                <a:latin typeface="Calibri"/>
                <a:cs typeface="Calibri"/>
              </a:rPr>
              <a:t>or </a:t>
            </a:r>
            <a:r>
              <a:rPr lang="en-US" sz="2000" dirty="0">
                <a:solidFill>
                  <a:srgbClr val="000000"/>
                </a:solidFill>
                <a:latin typeface="Calibri"/>
                <a:cs typeface="Calibri"/>
              </a:rPr>
              <a:t>complexity </a:t>
            </a:r>
            <a:r>
              <a:rPr lang="en-US" sz="2000" dirty="0" smtClean="0">
                <a:solidFill>
                  <a:srgbClr val="000000"/>
                </a:solidFill>
                <a:latin typeface="Calibri"/>
                <a:cs typeface="Calibri"/>
              </a:rPr>
              <a:t>of </a:t>
            </a:r>
            <a:r>
              <a:rPr lang="en-US" sz="2000" dirty="0">
                <a:solidFill>
                  <a:srgbClr val="000000"/>
                </a:solidFill>
                <a:latin typeface="Calibri"/>
                <a:cs typeface="Calibri"/>
              </a:rPr>
              <a:t>the regular grade-level curriculum expectations. </a:t>
            </a:r>
            <a:endParaRPr lang="en-US" sz="2000" dirty="0" smtClean="0">
              <a:solidFill>
                <a:srgbClr val="000000"/>
              </a:solidFill>
              <a:latin typeface="Calibri"/>
              <a:cs typeface="Calibri"/>
            </a:endParaRPr>
          </a:p>
          <a:p>
            <a:pPr lvl="3">
              <a:spcAft>
                <a:spcPts val="600"/>
              </a:spcAft>
            </a:pPr>
            <a:r>
              <a:rPr lang="en-US" dirty="0" smtClean="0">
                <a:solidFill>
                  <a:srgbClr val="000000"/>
                </a:solidFill>
                <a:latin typeface="Calibri"/>
                <a:cs typeface="Calibri"/>
              </a:rPr>
              <a:t>Students who are far behind their peers may need changes, or</a:t>
            </a:r>
            <a:r>
              <a:rPr lang="en-US" b="1" dirty="0" smtClean="0">
                <a:solidFill>
                  <a:srgbClr val="000000"/>
                </a:solidFill>
                <a:latin typeface="Calibri"/>
                <a:cs typeface="Calibri"/>
              </a:rPr>
              <a:t> </a:t>
            </a:r>
            <a:r>
              <a:rPr lang="en-US" dirty="0" smtClean="0">
                <a:solidFill>
                  <a:srgbClr val="000000"/>
                </a:solidFill>
                <a:latin typeface="Calibri"/>
                <a:cs typeface="Calibri"/>
              </a:rPr>
              <a:t>modifications, to the curriculum (i.e. assigned shorter or easier assignments, testing may require a student to cover less material or material that is less complex, student may work at a different grade level, etc.)</a:t>
            </a:r>
          </a:p>
          <a:p>
            <a:pPr marL="457200" lvl="2" indent="0">
              <a:buNone/>
            </a:pPr>
            <a:endParaRPr lang="en-US" sz="2000" dirty="0">
              <a:solidFill>
                <a:srgbClr val="000000"/>
              </a:solidFill>
              <a:latin typeface="Calibri"/>
              <a:cs typeface="Calibri"/>
            </a:endParaRPr>
          </a:p>
        </p:txBody>
      </p:sp>
    </p:spTree>
    <p:extLst>
      <p:ext uri="{BB962C8B-B14F-4D97-AF65-F5344CB8AC3E}">
        <p14:creationId xmlns:p14="http://schemas.microsoft.com/office/powerpoint/2010/main" val="6550283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8473" y="1897530"/>
            <a:ext cx="8222193" cy="4811058"/>
          </a:xfrm>
        </p:spPr>
        <p:txBody>
          <a:bodyPr>
            <a:normAutofit/>
          </a:bodyPr>
          <a:lstStyle/>
          <a:p>
            <a:pPr>
              <a:spcBef>
                <a:spcPts val="0"/>
              </a:spcBef>
              <a:defRPr/>
            </a:pPr>
            <a:r>
              <a:rPr lang="en-US" b="1" u="sng" dirty="0" smtClean="0">
                <a:solidFill>
                  <a:schemeClr val="tx1"/>
                </a:solidFill>
                <a:latin typeface="Calibri"/>
                <a:cs typeface="Calibri"/>
              </a:rPr>
              <a:t>Instructional</a:t>
            </a:r>
            <a:r>
              <a:rPr lang="en-US" dirty="0" smtClean="0">
                <a:solidFill>
                  <a:schemeClr val="tx1"/>
                </a:solidFill>
                <a:latin typeface="Calibri"/>
                <a:cs typeface="Calibri"/>
              </a:rPr>
              <a:t>: adjustments </a:t>
            </a:r>
            <a:r>
              <a:rPr lang="en-US" dirty="0">
                <a:solidFill>
                  <a:schemeClr val="tx1"/>
                </a:solidFill>
                <a:latin typeface="Calibri"/>
                <a:cs typeface="Calibri"/>
              </a:rPr>
              <a:t>in teaching strategies required to enable the student to learn and to progress through the </a:t>
            </a:r>
            <a:r>
              <a:rPr lang="en-US" dirty="0" smtClean="0">
                <a:solidFill>
                  <a:schemeClr val="tx1"/>
                </a:solidFill>
                <a:latin typeface="Calibri"/>
                <a:cs typeface="Calibri"/>
              </a:rPr>
              <a:t>curriculum.</a:t>
            </a:r>
          </a:p>
          <a:p>
            <a:pPr lvl="1">
              <a:spcBef>
                <a:spcPts val="0"/>
              </a:spcBef>
              <a:defRPr/>
            </a:pPr>
            <a:r>
              <a:rPr lang="en-US" dirty="0" smtClean="0">
                <a:solidFill>
                  <a:schemeClr val="tx1"/>
                </a:solidFill>
                <a:latin typeface="Calibri"/>
                <a:cs typeface="Calibri"/>
              </a:rPr>
              <a:t>Examples: </a:t>
            </a:r>
            <a:r>
              <a:rPr lang="en-US" dirty="0">
                <a:solidFill>
                  <a:schemeClr val="tx1"/>
                </a:solidFill>
                <a:latin typeface="Calibri"/>
                <a:cs typeface="Calibri"/>
              </a:rPr>
              <a:t>Extra time for processing information </a:t>
            </a:r>
          </a:p>
          <a:p>
            <a:pPr marL="228600" lvl="1" indent="0">
              <a:spcBef>
                <a:spcPts val="0"/>
              </a:spcBef>
              <a:buNone/>
              <a:defRPr/>
            </a:pPr>
            <a:r>
              <a:rPr lang="en-US" dirty="0">
                <a:solidFill>
                  <a:schemeClr val="tx1"/>
                </a:solidFill>
                <a:latin typeface="Calibri"/>
                <a:cs typeface="Calibri"/>
              </a:rPr>
              <a:t>	          </a:t>
            </a:r>
            <a:r>
              <a:rPr lang="en-US" dirty="0" smtClean="0">
                <a:solidFill>
                  <a:schemeClr val="tx1"/>
                </a:solidFill>
                <a:latin typeface="Calibri"/>
                <a:cs typeface="Calibri"/>
              </a:rPr>
              <a:t>Oral </a:t>
            </a:r>
            <a:r>
              <a:rPr lang="en-US" dirty="0">
                <a:solidFill>
                  <a:schemeClr val="tx1"/>
                </a:solidFill>
                <a:latin typeface="Calibri"/>
                <a:cs typeface="Calibri"/>
              </a:rPr>
              <a:t>and written instructions</a:t>
            </a:r>
          </a:p>
          <a:p>
            <a:pPr marL="0" indent="0">
              <a:spcBef>
                <a:spcPts val="0"/>
              </a:spcBef>
              <a:buNone/>
              <a:defRPr/>
            </a:pPr>
            <a:r>
              <a:rPr lang="en-US" sz="1800" dirty="0">
                <a:solidFill>
                  <a:schemeClr val="tx1"/>
                </a:solidFill>
                <a:latin typeface="Calibri"/>
                <a:cs typeface="Calibri"/>
              </a:rPr>
              <a:t>	          Photocopies of </a:t>
            </a:r>
            <a:r>
              <a:rPr lang="en-US" sz="1800" dirty="0" smtClean="0">
                <a:solidFill>
                  <a:schemeClr val="tx1"/>
                </a:solidFill>
                <a:latin typeface="Calibri"/>
                <a:cs typeface="Calibri"/>
              </a:rPr>
              <a:t>notes</a:t>
            </a:r>
          </a:p>
          <a:p>
            <a:pPr marL="0" indent="0">
              <a:spcBef>
                <a:spcPts val="0"/>
              </a:spcBef>
              <a:buNone/>
              <a:defRPr/>
            </a:pPr>
            <a:endParaRPr lang="en-US" sz="1800" dirty="0">
              <a:solidFill>
                <a:schemeClr val="tx1"/>
              </a:solidFill>
              <a:latin typeface="Calibri"/>
              <a:cs typeface="Calibri"/>
            </a:endParaRPr>
          </a:p>
          <a:p>
            <a:pPr>
              <a:spcBef>
                <a:spcPts val="0"/>
              </a:spcBef>
              <a:defRPr/>
            </a:pPr>
            <a:r>
              <a:rPr lang="en-US" b="1" u="sng" dirty="0" smtClean="0">
                <a:solidFill>
                  <a:srgbClr val="000000"/>
                </a:solidFill>
                <a:latin typeface="Calibri"/>
                <a:cs typeface="Calibri"/>
              </a:rPr>
              <a:t>Environmental</a:t>
            </a:r>
            <a:r>
              <a:rPr lang="en-US" dirty="0" smtClean="0">
                <a:solidFill>
                  <a:srgbClr val="000000"/>
                </a:solidFill>
                <a:latin typeface="Calibri"/>
                <a:cs typeface="Calibri"/>
              </a:rPr>
              <a:t>: changes </a:t>
            </a:r>
            <a:r>
              <a:rPr lang="en-US" dirty="0">
                <a:solidFill>
                  <a:srgbClr val="000000"/>
                </a:solidFill>
                <a:latin typeface="Calibri"/>
                <a:cs typeface="Calibri"/>
              </a:rPr>
              <a:t>or supports in the physical environment of the classroom and/or </a:t>
            </a:r>
            <a:r>
              <a:rPr lang="en-US" dirty="0" smtClean="0">
                <a:solidFill>
                  <a:srgbClr val="000000"/>
                </a:solidFill>
                <a:latin typeface="Calibri"/>
                <a:cs typeface="Calibri"/>
              </a:rPr>
              <a:t>school.</a:t>
            </a:r>
          </a:p>
          <a:p>
            <a:pPr lvl="1">
              <a:spcBef>
                <a:spcPts val="0"/>
              </a:spcBef>
              <a:defRPr/>
            </a:pPr>
            <a:r>
              <a:rPr lang="en-US" dirty="0" smtClean="0">
                <a:solidFill>
                  <a:srgbClr val="000000"/>
                </a:solidFill>
                <a:latin typeface="Calibri"/>
                <a:cs typeface="Calibri"/>
              </a:rPr>
              <a:t>Examples: Preferential seating</a:t>
            </a:r>
          </a:p>
          <a:p>
            <a:pPr marL="228600" lvl="1" indent="0">
              <a:spcBef>
                <a:spcPts val="0"/>
              </a:spcBef>
              <a:buNone/>
              <a:defRPr/>
            </a:pPr>
            <a:r>
              <a:rPr lang="en-US" dirty="0">
                <a:solidFill>
                  <a:schemeClr val="tx1"/>
                </a:solidFill>
                <a:latin typeface="Calibri"/>
                <a:cs typeface="Calibri"/>
              </a:rPr>
              <a:t>	 </a:t>
            </a:r>
            <a:r>
              <a:rPr lang="en-US" dirty="0" smtClean="0">
                <a:solidFill>
                  <a:schemeClr val="tx1"/>
                </a:solidFill>
                <a:latin typeface="Calibri"/>
                <a:cs typeface="Calibri"/>
              </a:rPr>
              <a:t>      </a:t>
            </a:r>
            <a:r>
              <a:rPr lang="en-US" sz="1600" dirty="0" smtClean="0">
                <a:solidFill>
                  <a:schemeClr val="tx1"/>
                </a:solidFill>
                <a:latin typeface="Calibri"/>
                <a:cs typeface="Calibri"/>
              </a:rPr>
              <a:t>    </a:t>
            </a:r>
            <a:r>
              <a:rPr lang="en-US" dirty="0" smtClean="0">
                <a:solidFill>
                  <a:schemeClr val="tx1"/>
                </a:solidFill>
                <a:latin typeface="Calibri"/>
                <a:cs typeface="Calibri"/>
              </a:rPr>
              <a:t>A</a:t>
            </a:r>
            <a:r>
              <a:rPr lang="en-US" dirty="0" smtClean="0">
                <a:solidFill>
                  <a:srgbClr val="000000"/>
                </a:solidFill>
                <a:latin typeface="Calibri"/>
                <a:cs typeface="Calibri"/>
              </a:rPr>
              <a:t>lternative work location</a:t>
            </a:r>
          </a:p>
          <a:p>
            <a:pPr>
              <a:spcBef>
                <a:spcPts val="0"/>
              </a:spcBef>
              <a:defRPr/>
            </a:pPr>
            <a:endParaRPr lang="en-US" dirty="0">
              <a:solidFill>
                <a:srgbClr val="000000"/>
              </a:solidFill>
              <a:latin typeface="Calibri"/>
              <a:cs typeface="Calibri"/>
            </a:endParaRPr>
          </a:p>
          <a:p>
            <a:pPr>
              <a:spcBef>
                <a:spcPts val="0"/>
              </a:spcBef>
              <a:defRPr/>
            </a:pPr>
            <a:r>
              <a:rPr lang="en-US" b="1" u="sng" dirty="0" smtClean="0">
                <a:solidFill>
                  <a:srgbClr val="000000"/>
                </a:solidFill>
                <a:latin typeface="Calibri"/>
                <a:cs typeface="Calibri"/>
              </a:rPr>
              <a:t>Assessment</a:t>
            </a:r>
            <a:r>
              <a:rPr lang="en-US" dirty="0" smtClean="0">
                <a:solidFill>
                  <a:srgbClr val="000000"/>
                </a:solidFill>
                <a:latin typeface="Calibri"/>
                <a:cs typeface="Calibri"/>
              </a:rPr>
              <a:t>: assessment </a:t>
            </a:r>
            <a:r>
              <a:rPr lang="en-US" dirty="0">
                <a:solidFill>
                  <a:srgbClr val="000000"/>
                </a:solidFill>
                <a:latin typeface="Calibri"/>
                <a:cs typeface="Calibri"/>
              </a:rPr>
              <a:t>adjustments in assessment activities and methods required to enable the student to demonstrate </a:t>
            </a:r>
            <a:r>
              <a:rPr lang="en-US" dirty="0" smtClean="0">
                <a:solidFill>
                  <a:srgbClr val="000000"/>
                </a:solidFill>
                <a:latin typeface="Calibri"/>
                <a:cs typeface="Calibri"/>
              </a:rPr>
              <a:t>learning.</a:t>
            </a:r>
          </a:p>
          <a:p>
            <a:pPr lvl="1">
              <a:spcBef>
                <a:spcPts val="0"/>
              </a:spcBef>
              <a:defRPr/>
            </a:pPr>
            <a:r>
              <a:rPr lang="en-US" dirty="0" smtClean="0">
                <a:solidFill>
                  <a:srgbClr val="000000"/>
                </a:solidFill>
                <a:latin typeface="Calibri"/>
                <a:cs typeface="Calibri"/>
              </a:rPr>
              <a:t>Examples: Additional time </a:t>
            </a:r>
          </a:p>
          <a:p>
            <a:pPr marL="228600" lvl="1" indent="0">
              <a:spcBef>
                <a:spcPts val="0"/>
              </a:spcBef>
              <a:buNone/>
              <a:defRPr/>
            </a:pPr>
            <a:r>
              <a:rPr lang="en-US" dirty="0">
                <a:solidFill>
                  <a:srgbClr val="000000"/>
                </a:solidFill>
                <a:latin typeface="Calibri"/>
                <a:cs typeface="Calibri"/>
              </a:rPr>
              <a:t>	</a:t>
            </a:r>
            <a:r>
              <a:rPr lang="en-US" dirty="0" smtClean="0">
                <a:solidFill>
                  <a:srgbClr val="000000"/>
                </a:solidFill>
                <a:latin typeface="Calibri"/>
                <a:cs typeface="Calibri"/>
              </a:rPr>
              <a:t>          </a:t>
            </a:r>
            <a:r>
              <a:rPr lang="en-US" dirty="0">
                <a:solidFill>
                  <a:srgbClr val="000000"/>
                </a:solidFill>
                <a:latin typeface="Calibri"/>
                <a:cs typeface="Calibri"/>
              </a:rPr>
              <a:t>Use of a </a:t>
            </a:r>
            <a:r>
              <a:rPr lang="en-US" dirty="0" smtClean="0">
                <a:solidFill>
                  <a:srgbClr val="000000"/>
                </a:solidFill>
                <a:latin typeface="Calibri"/>
                <a:cs typeface="Calibri"/>
              </a:rPr>
              <a:t>calculator </a:t>
            </a:r>
          </a:p>
          <a:p>
            <a:pPr marL="228600" lvl="1" indent="0">
              <a:spcBef>
                <a:spcPts val="0"/>
              </a:spcBef>
              <a:buNone/>
              <a:defRPr/>
            </a:pPr>
            <a:r>
              <a:rPr lang="en-US" dirty="0">
                <a:solidFill>
                  <a:srgbClr val="000000"/>
                </a:solidFill>
                <a:latin typeface="Calibri"/>
                <a:cs typeface="Calibri"/>
              </a:rPr>
              <a:t>	 </a:t>
            </a:r>
            <a:r>
              <a:rPr lang="en-US" dirty="0" smtClean="0">
                <a:solidFill>
                  <a:srgbClr val="000000"/>
                </a:solidFill>
                <a:latin typeface="Calibri"/>
                <a:cs typeface="Calibri"/>
              </a:rPr>
              <a:t>         Use of a computer and/or assistive technology</a:t>
            </a:r>
            <a:endParaRPr lang="en-US" sz="2800" dirty="0">
              <a:latin typeface="Calibri"/>
              <a:cs typeface="Calibri"/>
            </a:endParaRPr>
          </a:p>
          <a:p>
            <a:pPr>
              <a:spcBef>
                <a:spcPts val="0"/>
              </a:spcBef>
              <a:defRPr/>
            </a:pPr>
            <a:endParaRPr lang="en-US" dirty="0">
              <a:latin typeface="Calibri"/>
              <a:cs typeface="Calibri"/>
            </a:endParaRPr>
          </a:p>
        </p:txBody>
      </p:sp>
      <p:sp>
        <p:nvSpPr>
          <p:cNvPr id="3" name="Title 2"/>
          <p:cNvSpPr>
            <a:spLocks noGrp="1"/>
          </p:cNvSpPr>
          <p:nvPr>
            <p:ph type="title"/>
          </p:nvPr>
        </p:nvSpPr>
        <p:spPr>
          <a:xfrm>
            <a:off x="244474" y="635000"/>
            <a:ext cx="7685970" cy="965200"/>
          </a:xfrm>
        </p:spPr>
        <p:txBody>
          <a:bodyPr>
            <a:noAutofit/>
          </a:bodyPr>
          <a:lstStyle/>
          <a:p>
            <a:pPr algn="ctr" eaLnBrk="1" fontAlgn="auto" hangingPunct="1">
              <a:spcAft>
                <a:spcPts val="0"/>
              </a:spcAft>
              <a:defRPr/>
            </a:pPr>
            <a:r>
              <a:rPr lang="en-CA" b="1" dirty="0" smtClean="0">
                <a:ea typeface="+mj-ea"/>
              </a:rPr>
              <a:t>3 Categories of Accommodations</a:t>
            </a:r>
            <a:endParaRPr lang="en-US" b="1" dirty="0">
              <a:ea typeface="+mj-ea"/>
            </a:endParaRPr>
          </a:p>
        </p:txBody>
      </p:sp>
    </p:spTree>
    <p:extLst>
      <p:ext uri="{BB962C8B-B14F-4D97-AF65-F5344CB8AC3E}">
        <p14:creationId xmlns:p14="http://schemas.microsoft.com/office/powerpoint/2010/main" val="23459641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252" y="484094"/>
            <a:ext cx="7714193" cy="1116106"/>
          </a:xfrm>
        </p:spPr>
        <p:txBody>
          <a:bodyPr/>
          <a:lstStyle/>
          <a:p>
            <a:r>
              <a:rPr lang="en-US" sz="3200" b="1" dirty="0" smtClean="0"/>
              <a:t>What is an Alternative Expectation?</a:t>
            </a:r>
            <a:endParaRPr lang="en-US" sz="3200" b="1" dirty="0"/>
          </a:p>
        </p:txBody>
      </p:sp>
      <p:sp>
        <p:nvSpPr>
          <p:cNvPr id="3" name="Content Placeholder 2"/>
          <p:cNvSpPr>
            <a:spLocks noGrp="1"/>
          </p:cNvSpPr>
          <p:nvPr>
            <p:ph idx="1"/>
          </p:nvPr>
        </p:nvSpPr>
        <p:spPr>
          <a:xfrm>
            <a:off x="283485" y="2032000"/>
            <a:ext cx="8828970" cy="4826000"/>
          </a:xfrm>
        </p:spPr>
        <p:txBody>
          <a:bodyPr>
            <a:normAutofit fontScale="92500" lnSpcReduction="10000"/>
          </a:bodyPr>
          <a:lstStyle/>
          <a:p>
            <a:pPr marL="393192" lvl="1" indent="0">
              <a:lnSpc>
                <a:spcPct val="110000"/>
              </a:lnSpc>
              <a:spcBef>
                <a:spcPts val="0"/>
              </a:spcBef>
              <a:buNone/>
              <a:defRPr/>
            </a:pPr>
            <a:endParaRPr lang="en-US" sz="2000" dirty="0" smtClean="0">
              <a:solidFill>
                <a:srgbClr val="000000"/>
              </a:solidFill>
              <a:latin typeface="Calibri"/>
              <a:cs typeface="Calibri"/>
            </a:endParaRPr>
          </a:p>
          <a:p>
            <a:pPr marL="365760" lvl="1" indent="-256032">
              <a:lnSpc>
                <a:spcPct val="110000"/>
              </a:lnSpc>
              <a:spcBef>
                <a:spcPts val="0"/>
              </a:spcBef>
              <a:buClr>
                <a:schemeClr val="accent1"/>
              </a:buClr>
              <a:buFont typeface="Wingdings 3"/>
              <a:buChar char=""/>
              <a:defRPr/>
            </a:pPr>
            <a:r>
              <a:rPr lang="en-US" sz="2200" dirty="0">
                <a:solidFill>
                  <a:srgbClr val="000000"/>
                </a:solidFill>
                <a:latin typeface="Calibri"/>
                <a:cs typeface="Calibri"/>
              </a:rPr>
              <a:t>Alternative Expectations </a:t>
            </a:r>
            <a:r>
              <a:rPr lang="en-US" sz="2200" dirty="0" smtClean="0">
                <a:solidFill>
                  <a:srgbClr val="000000"/>
                </a:solidFill>
                <a:latin typeface="Calibri"/>
                <a:cs typeface="Calibri"/>
              </a:rPr>
              <a:t>Alternative Expectations may be aligned with the “Learning Skills and Work Habits” section of the Report Card.</a:t>
            </a:r>
          </a:p>
          <a:p>
            <a:pPr marL="850392" lvl="2">
              <a:lnSpc>
                <a:spcPct val="110000"/>
              </a:lnSpc>
              <a:spcBef>
                <a:spcPts val="0"/>
              </a:spcBef>
              <a:buFont typeface="Verdana"/>
              <a:buChar char="◦"/>
              <a:defRPr/>
            </a:pPr>
            <a:r>
              <a:rPr lang="en-US" sz="1900" dirty="0" smtClean="0">
                <a:solidFill>
                  <a:srgbClr val="000000"/>
                </a:solidFill>
                <a:latin typeface="Calibri"/>
                <a:cs typeface="Calibri"/>
              </a:rPr>
              <a:t>Responsibility</a:t>
            </a:r>
            <a:endParaRPr lang="en-US" sz="1900" dirty="0">
              <a:solidFill>
                <a:srgbClr val="000000"/>
              </a:solidFill>
              <a:latin typeface="Calibri"/>
              <a:cs typeface="Calibri"/>
            </a:endParaRPr>
          </a:p>
          <a:p>
            <a:pPr marL="850392" lvl="2">
              <a:lnSpc>
                <a:spcPct val="110000"/>
              </a:lnSpc>
              <a:spcBef>
                <a:spcPts val="0"/>
              </a:spcBef>
              <a:buFont typeface="Verdana"/>
              <a:buChar char="◦"/>
              <a:defRPr/>
            </a:pPr>
            <a:r>
              <a:rPr lang="en-US" sz="1900" dirty="0">
                <a:solidFill>
                  <a:srgbClr val="000000"/>
                </a:solidFill>
                <a:latin typeface="Calibri"/>
                <a:cs typeface="Calibri"/>
              </a:rPr>
              <a:t>Organization</a:t>
            </a:r>
          </a:p>
          <a:p>
            <a:pPr marL="850392" lvl="2">
              <a:lnSpc>
                <a:spcPct val="110000"/>
              </a:lnSpc>
              <a:spcBef>
                <a:spcPts val="0"/>
              </a:spcBef>
              <a:buFont typeface="Verdana"/>
              <a:buChar char="◦"/>
              <a:defRPr/>
            </a:pPr>
            <a:r>
              <a:rPr lang="en-US" sz="1900" dirty="0">
                <a:solidFill>
                  <a:srgbClr val="000000"/>
                </a:solidFill>
                <a:latin typeface="Calibri"/>
                <a:cs typeface="Calibri"/>
              </a:rPr>
              <a:t>Independent work</a:t>
            </a:r>
          </a:p>
          <a:p>
            <a:pPr marL="850392" lvl="2">
              <a:lnSpc>
                <a:spcPct val="110000"/>
              </a:lnSpc>
              <a:spcBef>
                <a:spcPts val="0"/>
              </a:spcBef>
              <a:buFont typeface="Verdana"/>
              <a:buChar char="◦"/>
              <a:defRPr/>
            </a:pPr>
            <a:r>
              <a:rPr lang="en-US" sz="1900" dirty="0" smtClean="0">
                <a:solidFill>
                  <a:srgbClr val="000000"/>
                </a:solidFill>
                <a:latin typeface="Calibri"/>
                <a:cs typeface="Calibri"/>
              </a:rPr>
              <a:t>Collaboration</a:t>
            </a:r>
            <a:endParaRPr lang="en-US" sz="1900" dirty="0">
              <a:solidFill>
                <a:srgbClr val="000000"/>
              </a:solidFill>
              <a:latin typeface="Calibri"/>
              <a:cs typeface="Calibri"/>
            </a:endParaRPr>
          </a:p>
          <a:p>
            <a:pPr marL="850392" lvl="2">
              <a:lnSpc>
                <a:spcPct val="110000"/>
              </a:lnSpc>
              <a:spcBef>
                <a:spcPts val="0"/>
              </a:spcBef>
              <a:buFont typeface="Verdana"/>
              <a:buChar char="◦"/>
              <a:defRPr/>
            </a:pPr>
            <a:r>
              <a:rPr lang="en-US" sz="1900" dirty="0">
                <a:solidFill>
                  <a:srgbClr val="000000"/>
                </a:solidFill>
                <a:latin typeface="Calibri"/>
                <a:cs typeface="Calibri"/>
              </a:rPr>
              <a:t>Initiative</a:t>
            </a:r>
          </a:p>
          <a:p>
            <a:pPr marL="850392" lvl="2">
              <a:lnSpc>
                <a:spcPct val="110000"/>
              </a:lnSpc>
              <a:spcBef>
                <a:spcPts val="0"/>
              </a:spcBef>
              <a:buFont typeface="Verdana"/>
              <a:buChar char="◦"/>
              <a:defRPr/>
            </a:pPr>
            <a:r>
              <a:rPr lang="en-US" sz="1900" dirty="0">
                <a:solidFill>
                  <a:srgbClr val="000000"/>
                </a:solidFill>
                <a:latin typeface="Calibri"/>
                <a:cs typeface="Calibri"/>
              </a:rPr>
              <a:t>Self-</a:t>
            </a:r>
            <a:r>
              <a:rPr lang="en-US" sz="1900" dirty="0" smtClean="0">
                <a:solidFill>
                  <a:srgbClr val="000000"/>
                </a:solidFill>
                <a:latin typeface="Calibri"/>
                <a:cs typeface="Calibri"/>
              </a:rPr>
              <a:t>regulation</a:t>
            </a:r>
          </a:p>
          <a:p>
            <a:pPr marL="393192" lvl="1" indent="0">
              <a:lnSpc>
                <a:spcPct val="110000"/>
              </a:lnSpc>
              <a:spcBef>
                <a:spcPts val="0"/>
              </a:spcBef>
              <a:buNone/>
              <a:defRPr/>
            </a:pPr>
            <a:endParaRPr lang="en-US" sz="900" dirty="0" smtClean="0">
              <a:solidFill>
                <a:srgbClr val="000000"/>
              </a:solidFill>
              <a:latin typeface="Calibri"/>
              <a:cs typeface="Calibri"/>
            </a:endParaRPr>
          </a:p>
          <a:p>
            <a:pPr marL="365760" lvl="1" indent="-256032">
              <a:lnSpc>
                <a:spcPct val="110000"/>
              </a:lnSpc>
              <a:spcBef>
                <a:spcPts val="0"/>
              </a:spcBef>
              <a:buClr>
                <a:schemeClr val="accent1"/>
              </a:buClr>
              <a:buFont typeface="Wingdings 3"/>
              <a:buChar char=""/>
              <a:defRPr/>
            </a:pPr>
            <a:r>
              <a:rPr lang="en-US" sz="2200" dirty="0">
                <a:solidFill>
                  <a:srgbClr val="000000"/>
                </a:solidFill>
                <a:latin typeface="Calibri"/>
                <a:cs typeface="Calibri"/>
              </a:rPr>
              <a:t>Alternative Expectations may</a:t>
            </a:r>
            <a:r>
              <a:rPr lang="en-CA" sz="2200" dirty="0">
                <a:solidFill>
                  <a:srgbClr val="000000"/>
                </a:solidFill>
                <a:latin typeface="Calibri"/>
                <a:cs typeface="Calibri"/>
              </a:rPr>
              <a:t> not be linked directly to the Ontario Curriculum and are therefore, assessed on the Alternative Report </a:t>
            </a:r>
            <a:r>
              <a:rPr lang="en-CA" sz="2200" dirty="0" smtClean="0">
                <a:solidFill>
                  <a:srgbClr val="000000"/>
                </a:solidFill>
                <a:latin typeface="Calibri"/>
                <a:cs typeface="Calibri"/>
              </a:rPr>
              <a:t>Card.</a:t>
            </a:r>
            <a:endParaRPr lang="en-US" sz="2200" dirty="0">
              <a:solidFill>
                <a:srgbClr val="000000"/>
              </a:solidFill>
              <a:latin typeface="Calibri"/>
              <a:cs typeface="Calibri"/>
            </a:endParaRPr>
          </a:p>
          <a:p>
            <a:pPr marL="850392" lvl="2">
              <a:lnSpc>
                <a:spcPct val="110000"/>
              </a:lnSpc>
              <a:spcBef>
                <a:spcPts val="0"/>
              </a:spcBef>
              <a:buFont typeface="Verdana"/>
              <a:buChar char="◦"/>
              <a:defRPr/>
            </a:pPr>
            <a:r>
              <a:rPr lang="en-US" sz="1900" dirty="0" smtClean="0">
                <a:solidFill>
                  <a:srgbClr val="000000"/>
                </a:solidFill>
                <a:latin typeface="Calibri"/>
                <a:cs typeface="Calibri"/>
              </a:rPr>
              <a:t>Social Skills</a:t>
            </a:r>
          </a:p>
          <a:p>
            <a:pPr marL="850392" lvl="2">
              <a:lnSpc>
                <a:spcPct val="110000"/>
              </a:lnSpc>
              <a:spcBef>
                <a:spcPts val="0"/>
              </a:spcBef>
              <a:buFont typeface="Verdana"/>
              <a:buChar char="◦"/>
              <a:defRPr/>
            </a:pPr>
            <a:r>
              <a:rPr lang="en-US" sz="1900" dirty="0" smtClean="0">
                <a:solidFill>
                  <a:srgbClr val="000000"/>
                </a:solidFill>
                <a:latin typeface="Calibri"/>
                <a:cs typeface="Calibri"/>
              </a:rPr>
              <a:t>Fine Motor Skills</a:t>
            </a:r>
          </a:p>
          <a:p>
            <a:pPr marL="850392" lvl="2">
              <a:lnSpc>
                <a:spcPct val="110000"/>
              </a:lnSpc>
              <a:spcBef>
                <a:spcPts val="0"/>
              </a:spcBef>
              <a:buFont typeface="Verdana"/>
              <a:buChar char="◦"/>
              <a:defRPr/>
            </a:pPr>
            <a:r>
              <a:rPr lang="en-US" sz="1900" dirty="0" smtClean="0">
                <a:solidFill>
                  <a:srgbClr val="000000"/>
                </a:solidFill>
                <a:latin typeface="Calibri"/>
                <a:cs typeface="Calibri"/>
              </a:rPr>
              <a:t>Gross </a:t>
            </a:r>
            <a:r>
              <a:rPr lang="en-US" sz="1900" dirty="0">
                <a:solidFill>
                  <a:srgbClr val="000000"/>
                </a:solidFill>
                <a:latin typeface="Calibri"/>
                <a:cs typeface="Calibri"/>
              </a:rPr>
              <a:t>Motor </a:t>
            </a:r>
            <a:r>
              <a:rPr lang="en-US" sz="1900" dirty="0" smtClean="0">
                <a:solidFill>
                  <a:srgbClr val="000000"/>
                </a:solidFill>
                <a:latin typeface="Calibri"/>
                <a:cs typeface="Calibri"/>
              </a:rPr>
              <a:t>Skills</a:t>
            </a:r>
          </a:p>
          <a:p>
            <a:pPr marL="850392" lvl="2">
              <a:lnSpc>
                <a:spcPct val="110000"/>
              </a:lnSpc>
              <a:spcBef>
                <a:spcPts val="0"/>
              </a:spcBef>
              <a:buFont typeface="Verdana"/>
              <a:buChar char="◦"/>
              <a:defRPr/>
            </a:pPr>
            <a:r>
              <a:rPr lang="en-CA" sz="1900" dirty="0" smtClean="0">
                <a:solidFill>
                  <a:srgbClr val="000000"/>
                </a:solidFill>
                <a:latin typeface="Calibri"/>
                <a:cs typeface="Calibri"/>
              </a:rPr>
              <a:t>Daily </a:t>
            </a:r>
            <a:r>
              <a:rPr lang="en-CA" sz="1900" dirty="0">
                <a:solidFill>
                  <a:srgbClr val="000000"/>
                </a:solidFill>
                <a:latin typeface="Calibri"/>
                <a:cs typeface="Calibri"/>
              </a:rPr>
              <a:t>Living </a:t>
            </a:r>
            <a:r>
              <a:rPr lang="en-CA" sz="1900" dirty="0" smtClean="0">
                <a:solidFill>
                  <a:srgbClr val="000000"/>
                </a:solidFill>
                <a:latin typeface="Calibri"/>
                <a:cs typeface="Calibri"/>
              </a:rPr>
              <a:t>Skills</a:t>
            </a:r>
            <a:endParaRPr lang="en-US" sz="1900" dirty="0" smtClean="0">
              <a:solidFill>
                <a:srgbClr val="000000"/>
              </a:solidFill>
              <a:latin typeface="Calibri"/>
              <a:cs typeface="Calibri"/>
            </a:endParaRPr>
          </a:p>
          <a:p>
            <a:pPr marL="850392" lvl="2">
              <a:lnSpc>
                <a:spcPct val="110000"/>
              </a:lnSpc>
              <a:spcBef>
                <a:spcPts val="0"/>
              </a:spcBef>
              <a:buFont typeface="Verdana"/>
              <a:buChar char="◦"/>
              <a:defRPr/>
            </a:pPr>
            <a:r>
              <a:rPr lang="en-US" sz="1900" dirty="0" smtClean="0">
                <a:solidFill>
                  <a:srgbClr val="000000"/>
                </a:solidFill>
                <a:latin typeface="Calibri"/>
                <a:cs typeface="Calibri"/>
              </a:rPr>
              <a:t>Behaviour Management</a:t>
            </a:r>
            <a:endParaRPr lang="en-US" dirty="0">
              <a:solidFill>
                <a:srgbClr val="000000"/>
              </a:solidFill>
              <a:latin typeface="Calibri"/>
              <a:cs typeface="Calibri"/>
            </a:endParaRPr>
          </a:p>
          <a:p>
            <a:pPr>
              <a:lnSpc>
                <a:spcPct val="110000"/>
              </a:lnSpc>
              <a:spcBef>
                <a:spcPts val="0"/>
              </a:spcBef>
            </a:pPr>
            <a:endParaRPr lang="en-US" dirty="0">
              <a:solidFill>
                <a:srgbClr val="000000"/>
              </a:solidFill>
              <a:latin typeface="Calibri"/>
              <a:cs typeface="Calibri"/>
            </a:endParaRPr>
          </a:p>
        </p:txBody>
      </p:sp>
      <p:sp>
        <p:nvSpPr>
          <p:cNvPr id="4" name="Content Placeholder 2"/>
          <p:cNvSpPr txBox="1">
            <a:spLocks/>
          </p:cNvSpPr>
          <p:nvPr/>
        </p:nvSpPr>
        <p:spPr>
          <a:xfrm>
            <a:off x="149016" y="1367117"/>
            <a:ext cx="8606513" cy="874059"/>
          </a:xfrm>
          <a:prstGeom prst="rect">
            <a:avLst/>
          </a:prstGeom>
        </p:spPr>
        <p:txBody>
          <a:bodyPr vert="horz" lIns="91440" tIns="45720" rIns="91440" bIns="45720" rtlCol="0">
            <a:no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r>
              <a:rPr lang="en-US" sz="2400" dirty="0">
                <a:solidFill>
                  <a:schemeClr val="tx1"/>
                </a:solidFill>
                <a:latin typeface="Calibri"/>
                <a:cs typeface="Calibri"/>
              </a:rPr>
              <a:t>Alternative expectations </a:t>
            </a:r>
            <a:r>
              <a:rPr lang="en-US" sz="2400" dirty="0" smtClean="0">
                <a:solidFill>
                  <a:schemeClr val="tx1"/>
                </a:solidFill>
                <a:latin typeface="Calibri"/>
                <a:cs typeface="Calibri"/>
              </a:rPr>
              <a:t>support </a:t>
            </a:r>
            <a:r>
              <a:rPr lang="en-US" sz="2400" dirty="0">
                <a:solidFill>
                  <a:schemeClr val="tx1"/>
                </a:solidFill>
                <a:latin typeface="Calibri"/>
                <a:cs typeface="Calibri"/>
              </a:rPr>
              <a:t>a student</a:t>
            </a:r>
            <a:r>
              <a:rPr lang="en-CA" sz="2400" dirty="0">
                <a:solidFill>
                  <a:schemeClr val="tx1"/>
                </a:solidFill>
                <a:latin typeface="Calibri"/>
                <a:cs typeface="Calibri"/>
              </a:rPr>
              <a:t>’</a:t>
            </a:r>
            <a:r>
              <a:rPr lang="en-US" sz="2400" dirty="0">
                <a:solidFill>
                  <a:schemeClr val="tx1"/>
                </a:solidFill>
                <a:latin typeface="Calibri"/>
                <a:cs typeface="Calibri"/>
              </a:rPr>
              <a:t>s development in </a:t>
            </a:r>
            <a:r>
              <a:rPr lang="en-US" sz="2400" dirty="0" smtClean="0">
                <a:solidFill>
                  <a:schemeClr val="tx1"/>
                </a:solidFill>
                <a:latin typeface="Calibri"/>
                <a:cs typeface="Calibri"/>
              </a:rPr>
              <a:t>areas </a:t>
            </a:r>
            <a:r>
              <a:rPr lang="en-US" sz="2400" dirty="0">
                <a:solidFill>
                  <a:schemeClr val="tx1"/>
                </a:solidFill>
                <a:latin typeface="Calibri"/>
                <a:cs typeface="Calibri"/>
              </a:rPr>
              <a:t>that are not directly linked to the Ontario </a:t>
            </a:r>
            <a:r>
              <a:rPr lang="en-US" sz="2400" dirty="0" smtClean="0">
                <a:solidFill>
                  <a:schemeClr val="tx1"/>
                </a:solidFill>
                <a:latin typeface="Calibri"/>
                <a:cs typeface="Calibri"/>
              </a:rPr>
              <a:t>curriculum.</a:t>
            </a:r>
            <a:endParaRPr lang="en-US" sz="2400" dirty="0">
              <a:solidFill>
                <a:srgbClr val="000000"/>
              </a:solidFill>
              <a:latin typeface="Calibri"/>
              <a:cs typeface="Calibri"/>
            </a:endParaRPr>
          </a:p>
        </p:txBody>
      </p:sp>
    </p:spTree>
    <p:extLst>
      <p:ext uri="{BB962C8B-B14F-4D97-AF65-F5344CB8AC3E}">
        <p14:creationId xmlns:p14="http://schemas.microsoft.com/office/powerpoint/2010/main" val="27191398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Transition Plans</a:t>
            </a:r>
            <a:endParaRPr lang="en-US" sz="3200" b="1" dirty="0"/>
          </a:p>
        </p:txBody>
      </p:sp>
      <p:sp>
        <p:nvSpPr>
          <p:cNvPr id="3" name="Content Placeholder 2"/>
          <p:cNvSpPr>
            <a:spLocks noGrp="1"/>
          </p:cNvSpPr>
          <p:nvPr>
            <p:ph idx="1"/>
          </p:nvPr>
        </p:nvSpPr>
        <p:spPr>
          <a:xfrm>
            <a:off x="427918" y="1459090"/>
            <a:ext cx="8476194" cy="5294321"/>
          </a:xfrm>
        </p:spPr>
        <p:txBody>
          <a:bodyPr>
            <a:normAutofit/>
          </a:bodyPr>
          <a:lstStyle/>
          <a:p>
            <a:pPr marL="0" indent="0">
              <a:lnSpc>
                <a:spcPct val="110000"/>
              </a:lnSpc>
              <a:spcBef>
                <a:spcPts val="0"/>
              </a:spcBef>
              <a:buNone/>
            </a:pPr>
            <a:r>
              <a:rPr lang="en-US" sz="2400" dirty="0" smtClean="0">
                <a:solidFill>
                  <a:schemeClr val="tx1"/>
                </a:solidFill>
                <a:latin typeface="Calibri"/>
                <a:cs typeface="Calibri"/>
              </a:rPr>
              <a:t>The transition plan must include the following elements:</a:t>
            </a:r>
          </a:p>
          <a:p>
            <a:pPr>
              <a:lnSpc>
                <a:spcPct val="110000"/>
              </a:lnSpc>
              <a:spcBef>
                <a:spcPts val="0"/>
              </a:spcBef>
            </a:pPr>
            <a:endParaRPr lang="en-US" sz="2200" dirty="0" smtClean="0">
              <a:solidFill>
                <a:schemeClr val="tx1"/>
              </a:solidFill>
              <a:latin typeface="Calibri"/>
              <a:cs typeface="Calibri"/>
            </a:endParaRPr>
          </a:p>
          <a:p>
            <a:pPr>
              <a:spcBef>
                <a:spcPts val="0"/>
              </a:spcBef>
              <a:spcAft>
                <a:spcPts val="1800"/>
              </a:spcAft>
            </a:pPr>
            <a:r>
              <a:rPr lang="en-US" sz="1800" dirty="0" smtClean="0">
                <a:solidFill>
                  <a:schemeClr val="tx1"/>
                </a:solidFill>
                <a:latin typeface="Calibri"/>
                <a:cs typeface="Calibri"/>
              </a:rPr>
              <a:t>specific </a:t>
            </a:r>
            <a:r>
              <a:rPr lang="en-US" sz="1800" dirty="0">
                <a:solidFill>
                  <a:schemeClr val="tx1"/>
                </a:solidFill>
                <a:latin typeface="Calibri"/>
                <a:cs typeface="Calibri"/>
              </a:rPr>
              <a:t>goals for the student's transition to postsecondary </a:t>
            </a:r>
            <a:r>
              <a:rPr lang="en-US" sz="1800" dirty="0" smtClean="0">
                <a:solidFill>
                  <a:schemeClr val="tx1"/>
                </a:solidFill>
                <a:latin typeface="Calibri"/>
                <a:cs typeface="Calibri"/>
              </a:rPr>
              <a:t>activities (goals </a:t>
            </a:r>
            <a:r>
              <a:rPr lang="en-US" sz="1800" dirty="0">
                <a:solidFill>
                  <a:schemeClr val="tx1"/>
                </a:solidFill>
                <a:latin typeface="Calibri"/>
                <a:cs typeface="Calibri"/>
              </a:rPr>
              <a:t>must be realistic and must reflect the strengths, needs and interests of the </a:t>
            </a:r>
            <a:r>
              <a:rPr lang="en-US" sz="1800" dirty="0" smtClean="0">
                <a:solidFill>
                  <a:schemeClr val="tx1"/>
                </a:solidFill>
                <a:latin typeface="Calibri"/>
                <a:cs typeface="Calibri"/>
              </a:rPr>
              <a:t>student)</a:t>
            </a:r>
            <a:endParaRPr lang="en-US" sz="1800" dirty="0">
              <a:solidFill>
                <a:schemeClr val="tx1"/>
              </a:solidFill>
              <a:latin typeface="Calibri"/>
              <a:cs typeface="Calibri"/>
            </a:endParaRPr>
          </a:p>
          <a:p>
            <a:pPr>
              <a:spcBef>
                <a:spcPts val="0"/>
              </a:spcBef>
              <a:spcAft>
                <a:spcPts val="1800"/>
              </a:spcAft>
            </a:pPr>
            <a:r>
              <a:rPr lang="en-US" sz="1800" dirty="0" smtClean="0">
                <a:solidFill>
                  <a:schemeClr val="tx1"/>
                </a:solidFill>
                <a:latin typeface="Calibri"/>
                <a:cs typeface="Calibri"/>
              </a:rPr>
              <a:t>the </a:t>
            </a:r>
            <a:r>
              <a:rPr lang="en-US" sz="1800" dirty="0">
                <a:solidFill>
                  <a:schemeClr val="tx1"/>
                </a:solidFill>
                <a:latin typeface="Calibri"/>
                <a:cs typeface="Calibri"/>
              </a:rPr>
              <a:t>actions required, now and in the future, to achieve the stated </a:t>
            </a:r>
            <a:r>
              <a:rPr lang="en-US" sz="1800" dirty="0" smtClean="0">
                <a:solidFill>
                  <a:schemeClr val="tx1"/>
                </a:solidFill>
                <a:latin typeface="Calibri"/>
                <a:cs typeface="Calibri"/>
              </a:rPr>
              <a:t>goals (actions </a:t>
            </a:r>
            <a:r>
              <a:rPr lang="en-US" sz="1800" dirty="0">
                <a:solidFill>
                  <a:schemeClr val="tx1"/>
                </a:solidFill>
                <a:latin typeface="Calibri"/>
                <a:cs typeface="Calibri"/>
              </a:rPr>
              <a:t>identified must build on the student's identified strengths, needs, and </a:t>
            </a:r>
            <a:r>
              <a:rPr lang="en-US" sz="1800" dirty="0" smtClean="0">
                <a:solidFill>
                  <a:schemeClr val="tx1"/>
                </a:solidFill>
                <a:latin typeface="Calibri"/>
                <a:cs typeface="Calibri"/>
              </a:rPr>
              <a:t>interests)</a:t>
            </a:r>
            <a:endParaRPr lang="en-US" sz="1800" dirty="0">
              <a:solidFill>
                <a:schemeClr val="tx1"/>
              </a:solidFill>
              <a:latin typeface="Calibri"/>
              <a:cs typeface="Calibri"/>
            </a:endParaRPr>
          </a:p>
          <a:p>
            <a:pPr>
              <a:spcBef>
                <a:spcPts val="0"/>
              </a:spcBef>
              <a:spcAft>
                <a:spcPts val="1800"/>
              </a:spcAft>
            </a:pPr>
            <a:r>
              <a:rPr lang="en-US" sz="1800" dirty="0" smtClean="0">
                <a:solidFill>
                  <a:schemeClr val="tx1"/>
                </a:solidFill>
                <a:latin typeface="Calibri"/>
                <a:cs typeface="Calibri"/>
              </a:rPr>
              <a:t>the </a:t>
            </a:r>
            <a:r>
              <a:rPr lang="en-US" sz="1800" dirty="0">
                <a:solidFill>
                  <a:schemeClr val="tx1"/>
                </a:solidFill>
                <a:latin typeface="Calibri"/>
                <a:cs typeface="Calibri"/>
              </a:rPr>
              <a:t>person or </a:t>
            </a:r>
            <a:r>
              <a:rPr lang="en-US" sz="1800" dirty="0" smtClean="0">
                <a:solidFill>
                  <a:schemeClr val="tx1"/>
                </a:solidFill>
                <a:latin typeface="Calibri"/>
                <a:cs typeface="Calibri"/>
              </a:rPr>
              <a:t>agency (the student, parents, educators, providers of specialized support and services, community agencies) </a:t>
            </a:r>
            <a:r>
              <a:rPr lang="en-US" sz="1800" dirty="0">
                <a:solidFill>
                  <a:schemeClr val="tx1"/>
                </a:solidFill>
                <a:latin typeface="Calibri"/>
                <a:cs typeface="Calibri"/>
              </a:rPr>
              <a:t>responsible for or involved in completing or providing assistance in the completion of each of the identified </a:t>
            </a:r>
            <a:r>
              <a:rPr lang="en-US" sz="1800" dirty="0" smtClean="0">
                <a:solidFill>
                  <a:schemeClr val="tx1"/>
                </a:solidFill>
                <a:latin typeface="Calibri"/>
                <a:cs typeface="Calibri"/>
              </a:rPr>
              <a:t>actions</a:t>
            </a:r>
            <a:endParaRPr lang="en-US" sz="1800" dirty="0">
              <a:solidFill>
                <a:schemeClr val="tx1"/>
              </a:solidFill>
              <a:latin typeface="Calibri"/>
              <a:cs typeface="Calibri"/>
            </a:endParaRPr>
          </a:p>
          <a:p>
            <a:pPr>
              <a:spcBef>
                <a:spcPts val="0"/>
              </a:spcBef>
              <a:spcAft>
                <a:spcPts val="1800"/>
              </a:spcAft>
            </a:pPr>
            <a:r>
              <a:rPr lang="en-US" sz="1800" dirty="0" smtClean="0">
                <a:solidFill>
                  <a:schemeClr val="tx1"/>
                </a:solidFill>
                <a:latin typeface="Calibri"/>
                <a:cs typeface="Calibri"/>
              </a:rPr>
              <a:t>timelines </a:t>
            </a:r>
            <a:r>
              <a:rPr lang="en-US" sz="1800" dirty="0">
                <a:solidFill>
                  <a:schemeClr val="tx1"/>
                </a:solidFill>
                <a:latin typeface="Calibri"/>
                <a:cs typeface="Calibri"/>
              </a:rPr>
              <a:t>for the implementation of each of the identified </a:t>
            </a:r>
            <a:r>
              <a:rPr lang="en-US" sz="1800" dirty="0" smtClean="0">
                <a:solidFill>
                  <a:schemeClr val="tx1"/>
                </a:solidFill>
                <a:latin typeface="Calibri"/>
                <a:cs typeface="Calibri"/>
              </a:rPr>
              <a:t>actions</a:t>
            </a:r>
          </a:p>
          <a:p>
            <a:pPr>
              <a:spcBef>
                <a:spcPts val="0"/>
              </a:spcBef>
              <a:spcAft>
                <a:spcPts val="1800"/>
              </a:spcAft>
              <a:defRPr/>
            </a:pPr>
            <a:r>
              <a:rPr lang="en-US" sz="1800" dirty="0" smtClean="0">
                <a:solidFill>
                  <a:schemeClr val="tx1"/>
                </a:solidFill>
                <a:latin typeface="Calibri"/>
                <a:cs typeface="Calibri"/>
              </a:rPr>
              <a:t>long</a:t>
            </a:r>
            <a:r>
              <a:rPr lang="en-US" sz="1800" dirty="0">
                <a:solidFill>
                  <a:schemeClr val="tx1"/>
                </a:solidFill>
                <a:latin typeface="Calibri"/>
                <a:cs typeface="Calibri"/>
              </a:rPr>
              <a:t>-range cumulative plan for </a:t>
            </a:r>
            <a:r>
              <a:rPr lang="en-US" sz="1800" dirty="0" smtClean="0">
                <a:solidFill>
                  <a:schemeClr val="tx1"/>
                </a:solidFill>
                <a:latin typeface="Calibri"/>
                <a:cs typeface="Calibri"/>
              </a:rPr>
              <a:t>transition (school</a:t>
            </a:r>
            <a:r>
              <a:rPr lang="en-US" sz="1800" dirty="0">
                <a:solidFill>
                  <a:schemeClr val="tx1"/>
                </a:solidFill>
                <a:latin typeface="Calibri"/>
                <a:cs typeface="Calibri"/>
              </a:rPr>
              <a:t>-to-school, grade-to-</a:t>
            </a:r>
            <a:r>
              <a:rPr lang="en-US" sz="1800" dirty="0" smtClean="0">
                <a:solidFill>
                  <a:schemeClr val="tx1"/>
                </a:solidFill>
                <a:latin typeface="Calibri"/>
                <a:cs typeface="Calibri"/>
              </a:rPr>
              <a:t>grade) </a:t>
            </a:r>
            <a:r>
              <a:rPr lang="en-CA" sz="1800" dirty="0" smtClean="0">
                <a:solidFill>
                  <a:schemeClr val="tx1"/>
                </a:solidFill>
                <a:latin typeface="Calibri"/>
                <a:cs typeface="Calibri"/>
              </a:rPr>
              <a:t>documents the actions</a:t>
            </a:r>
            <a:r>
              <a:rPr lang="en-CA" sz="1800" dirty="0">
                <a:solidFill>
                  <a:schemeClr val="tx1"/>
                </a:solidFill>
                <a:latin typeface="Calibri"/>
                <a:cs typeface="Calibri"/>
              </a:rPr>
              <a:t>, </a:t>
            </a:r>
            <a:r>
              <a:rPr lang="en-CA" sz="1800" dirty="0" smtClean="0">
                <a:solidFill>
                  <a:schemeClr val="tx1"/>
                </a:solidFill>
                <a:latin typeface="Calibri"/>
                <a:cs typeface="Calibri"/>
              </a:rPr>
              <a:t>person</a:t>
            </a:r>
            <a:r>
              <a:rPr lang="en-CA" sz="1800" dirty="0">
                <a:solidFill>
                  <a:schemeClr val="tx1"/>
                </a:solidFill>
                <a:latin typeface="Calibri"/>
                <a:cs typeface="Calibri"/>
              </a:rPr>
              <a:t> </a:t>
            </a:r>
            <a:r>
              <a:rPr lang="en-CA" sz="1800" dirty="0" smtClean="0">
                <a:solidFill>
                  <a:schemeClr val="tx1"/>
                </a:solidFill>
                <a:latin typeface="Calibri"/>
                <a:cs typeface="Calibri"/>
              </a:rPr>
              <a:t>or people </a:t>
            </a:r>
            <a:r>
              <a:rPr lang="en-CA" sz="1800" dirty="0">
                <a:solidFill>
                  <a:schemeClr val="tx1"/>
                </a:solidFill>
                <a:latin typeface="Calibri"/>
                <a:cs typeface="Calibri"/>
              </a:rPr>
              <a:t>responsible </a:t>
            </a:r>
            <a:r>
              <a:rPr lang="en-CA" sz="1800" dirty="0" smtClean="0">
                <a:solidFill>
                  <a:schemeClr val="tx1"/>
                </a:solidFill>
                <a:latin typeface="Calibri"/>
                <a:cs typeface="Calibri"/>
              </a:rPr>
              <a:t>for the </a:t>
            </a:r>
            <a:r>
              <a:rPr lang="en-CA" sz="1800" dirty="0">
                <a:solidFill>
                  <a:schemeClr val="tx1"/>
                </a:solidFill>
                <a:latin typeface="Calibri"/>
                <a:cs typeface="Calibri"/>
              </a:rPr>
              <a:t>action </a:t>
            </a:r>
            <a:r>
              <a:rPr lang="en-CA" sz="1800" dirty="0" smtClean="0">
                <a:solidFill>
                  <a:schemeClr val="tx1"/>
                </a:solidFill>
                <a:latin typeface="Calibri"/>
                <a:cs typeface="Calibri"/>
              </a:rPr>
              <a:t>and the timeline</a:t>
            </a:r>
            <a:endParaRPr lang="en-US" sz="1800" dirty="0" smtClean="0">
              <a:solidFill>
                <a:schemeClr val="tx1"/>
              </a:solidFill>
              <a:latin typeface="Calibri"/>
              <a:cs typeface="Calibri"/>
            </a:endParaRPr>
          </a:p>
          <a:p>
            <a:pPr>
              <a:spcBef>
                <a:spcPts val="0"/>
              </a:spcBef>
              <a:spcAft>
                <a:spcPts val="1800"/>
              </a:spcAft>
              <a:defRPr/>
            </a:pPr>
            <a:r>
              <a:rPr lang="en-US" sz="1800" dirty="0" smtClean="0">
                <a:solidFill>
                  <a:schemeClr val="tx1"/>
                </a:solidFill>
                <a:latin typeface="Calibri"/>
                <a:cs typeface="Calibri"/>
              </a:rPr>
              <a:t>collaborative </a:t>
            </a:r>
            <a:r>
              <a:rPr lang="en-US" sz="1800" dirty="0">
                <a:solidFill>
                  <a:schemeClr val="tx1"/>
                </a:solidFill>
                <a:latin typeface="Calibri"/>
                <a:cs typeface="Calibri"/>
              </a:rPr>
              <a:t>involvement of student, parent(s), school and community </a:t>
            </a:r>
            <a:r>
              <a:rPr lang="en-US" sz="1800" dirty="0" smtClean="0">
                <a:solidFill>
                  <a:schemeClr val="tx1"/>
                </a:solidFill>
                <a:latin typeface="Calibri"/>
                <a:cs typeface="Calibri"/>
              </a:rPr>
              <a:t>partners</a:t>
            </a:r>
            <a:endParaRPr lang="en-US" sz="1800" dirty="0">
              <a:solidFill>
                <a:schemeClr val="tx1"/>
              </a:solidFill>
              <a:latin typeface="Calibri"/>
              <a:cs typeface="Calibri"/>
            </a:endParaRPr>
          </a:p>
        </p:txBody>
      </p:sp>
    </p:spTree>
    <p:extLst>
      <p:ext uri="{BB962C8B-B14F-4D97-AF65-F5344CB8AC3E}">
        <p14:creationId xmlns:p14="http://schemas.microsoft.com/office/powerpoint/2010/main" val="27787656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rban Pop">
  <a:themeElements>
    <a:clrScheme name="Urban Pop">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Urban Pop">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2700" cap="flat" cmpd="sng" algn="ctr">
          <a:solidFill>
            <a:schemeClr val="phClr"/>
          </a:solidFill>
          <a:prstDash val="solid"/>
        </a:ln>
        <a:ln w="15875"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0800" dist="38100" dir="5400000" rotWithShape="0">
              <a:srgbClr val="000000">
                <a:alpha val="58000"/>
              </a:srgbClr>
            </a:outerShdw>
          </a:effectLst>
          <a:scene3d>
            <a:camera prst="orthographicFront">
              <a:rot lat="0" lon="0" rev="0"/>
            </a:camera>
            <a:lightRig rig="flat" dir="t"/>
          </a:scene3d>
          <a:sp3d contourW="15875">
            <a:bevelT w="95250" h="127000"/>
            <a:contourClr>
              <a:schemeClr val="phClr">
                <a:shade val="30000"/>
              </a:schemeClr>
            </a:contourClr>
          </a:sp3d>
        </a:effectStyle>
      </a:effectStyleLst>
      <a:bgFillStyleLst>
        <a:solidFill>
          <a:schemeClr val="phClr"/>
        </a:solidFill>
        <a:gradFill rotWithShape="1">
          <a:gsLst>
            <a:gs pos="0">
              <a:schemeClr val="phClr">
                <a:tint val="95000"/>
                <a:shade val="100000"/>
                <a:alpha val="100000"/>
                <a:satMod val="100000"/>
                <a:lumMod val="100000"/>
              </a:schemeClr>
            </a:gs>
            <a:gs pos="9000">
              <a:schemeClr val="phClr">
                <a:tint val="90000"/>
                <a:shade val="100000"/>
                <a:alpha val="100000"/>
                <a:satMod val="100000"/>
                <a:lumMod val="100000"/>
              </a:schemeClr>
            </a:gs>
            <a:gs pos="34000">
              <a:schemeClr val="phClr">
                <a:tint val="83000"/>
                <a:shade val="100000"/>
                <a:alpha val="100000"/>
                <a:satMod val="100000"/>
                <a:lumMod val="100000"/>
              </a:schemeClr>
            </a:gs>
            <a:gs pos="62000">
              <a:schemeClr val="phClr">
                <a:tint val="85000"/>
                <a:shade val="100000"/>
                <a:alpha val="100000"/>
                <a:satMod val="100000"/>
                <a:lumMod val="100000"/>
              </a:schemeClr>
            </a:gs>
            <a:gs pos="90000">
              <a:schemeClr val="phClr">
                <a:tint val="92000"/>
                <a:shade val="100000"/>
                <a:alpha val="100000"/>
                <a:satMod val="100000"/>
                <a:lumMod val="90000"/>
              </a:schemeClr>
            </a:gs>
            <a:gs pos="100000">
              <a:schemeClr val="phClr">
                <a:tint val="85000"/>
                <a:shade val="100000"/>
                <a:alpha val="100000"/>
                <a:satMod val="100000"/>
                <a:lumMod val="100000"/>
              </a:schemeClr>
            </a:gs>
          </a:gsLst>
          <a:lin ang="5400000" scaled="1"/>
        </a:gradFill>
        <a:gradFill rotWithShape="1">
          <a:gsLst>
            <a:gs pos="0">
              <a:schemeClr val="phClr">
                <a:tint val="78000"/>
              </a:schemeClr>
            </a:gs>
            <a:gs pos="100000">
              <a:schemeClr val="phClr">
                <a:tint val="95000"/>
                <a:shade val="98000"/>
                <a:lumMod val="80000"/>
              </a:schemeClr>
            </a:gs>
          </a:gsLst>
          <a:path path="circle">
            <a:fillToRect l="50000" t="100000" r="100000" b="50000"/>
          </a:path>
        </a:gradFill>
      </a:bgFillStyleLst>
    </a:fmtScheme>
  </a:themeElements>
  <a:objectDefaults/>
  <a:extraClrSchemeLst/>
</a:theme>
</file>

<file path=ppt/theme/theme3.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17581</TotalTime>
  <Words>2638</Words>
  <Application>Microsoft Macintosh PowerPoint</Application>
  <PresentationFormat>On-screen Show (4:3)</PresentationFormat>
  <Paragraphs>287</Paragraphs>
  <Slides>34</Slides>
  <Notes>8</Notes>
  <HiddenSlides>0</HiddenSlides>
  <MMClips>0</MMClips>
  <ScaleCrop>false</ScaleCrop>
  <HeadingPairs>
    <vt:vector size="4" baseType="variant">
      <vt:variant>
        <vt:lpstr>Theme</vt:lpstr>
      </vt:variant>
      <vt:variant>
        <vt:i4>3</vt:i4>
      </vt:variant>
      <vt:variant>
        <vt:lpstr>Slide Titles</vt:lpstr>
      </vt:variant>
      <vt:variant>
        <vt:i4>34</vt:i4>
      </vt:variant>
    </vt:vector>
  </HeadingPairs>
  <TitlesOfParts>
    <vt:vector size="37" baseType="lpstr">
      <vt:lpstr>Office Theme</vt:lpstr>
      <vt:lpstr>Urban Pop</vt:lpstr>
      <vt:lpstr>Advantage</vt:lpstr>
      <vt:lpstr>Navigating the Education System</vt:lpstr>
      <vt:lpstr>What is the difference between a SRT, a SERT, an IEP, a BSP and an IPRC?</vt:lpstr>
      <vt:lpstr>What is a SRT?</vt:lpstr>
      <vt:lpstr>Who is a SERT?</vt:lpstr>
      <vt:lpstr>What is an IEP?</vt:lpstr>
      <vt:lpstr>What is the difference between an accommodation and a modification?</vt:lpstr>
      <vt:lpstr>3 Categories of Accommodations</vt:lpstr>
      <vt:lpstr>What is an Alternative Expectation?</vt:lpstr>
      <vt:lpstr>Transition Plans</vt:lpstr>
      <vt:lpstr>Sample IEP</vt:lpstr>
      <vt:lpstr>PowerPoint Presentation</vt:lpstr>
      <vt:lpstr>PowerPoint Presentation</vt:lpstr>
      <vt:lpstr>PowerPoint Presentation</vt:lpstr>
      <vt:lpstr>PowerPoint Presentation</vt:lpstr>
      <vt:lpstr>PowerPoint Presentation</vt:lpstr>
      <vt:lpstr>PowerPoint Presentation</vt:lpstr>
      <vt:lpstr>Behaviour Safety Plan (BSP)</vt:lpstr>
      <vt:lpstr>PowerPoint Presentation</vt:lpstr>
      <vt:lpstr>PowerPoint Presentation</vt:lpstr>
      <vt:lpstr>PowerPoint Presentation</vt:lpstr>
      <vt:lpstr>PowerPoint Presentation</vt:lpstr>
      <vt:lpstr>PowerPoint Presentation</vt:lpstr>
      <vt:lpstr>What is an IPRC?</vt:lpstr>
      <vt:lpstr>What decisions can an IPRC make? </vt:lpstr>
      <vt:lpstr>DDSB, DCDSB, KPRDSB &amp; P VNCCDSB Special Education Placement Options</vt:lpstr>
      <vt:lpstr>Special Education Path to I.P.R.C</vt:lpstr>
      <vt:lpstr>PowerPoint Presentation</vt:lpstr>
      <vt:lpstr>PowerPoint Presentation</vt:lpstr>
      <vt:lpstr>PowerPoint Presentation</vt:lpstr>
      <vt:lpstr>PowerPoint Presentation</vt:lpstr>
      <vt:lpstr>What Happens After an IPRC?</vt:lpstr>
      <vt:lpstr>IPRC and the Education Act</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Education System</dc:title>
  <dc:creator>Laura Caird</dc:creator>
  <cp:lastModifiedBy>user</cp:lastModifiedBy>
  <cp:revision>289</cp:revision>
  <cp:lastPrinted>2015-03-20T17:44:25Z</cp:lastPrinted>
  <dcterms:created xsi:type="dcterms:W3CDTF">2015-02-12T14:33:24Z</dcterms:created>
  <dcterms:modified xsi:type="dcterms:W3CDTF">2015-03-20T20:34:10Z</dcterms:modified>
</cp:coreProperties>
</file>